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Lst>
  <p:sldSz cy="5143500" cx="9144000"/>
  <p:notesSz cx="6858000" cy="9144000"/>
  <p:embeddedFontLst>
    <p:embeddedFont>
      <p:font typeface="Anton"/>
      <p:regular r:id="rId93"/>
    </p:embeddedFont>
    <p:embeddedFont>
      <p:font typeface="Roboto"/>
      <p:regular r:id="rId94"/>
      <p:bold r:id="rId95"/>
      <p:italic r:id="rId96"/>
      <p:boldItalic r:id="rId97"/>
    </p:embeddedFont>
    <p:embeddedFont>
      <p:font typeface="Lato"/>
      <p:regular r:id="rId98"/>
      <p:bold r:id="rId99"/>
      <p:italic r:id="rId100"/>
      <p:boldItalic r:id="rId101"/>
    </p:embeddedFont>
    <p:embeddedFont>
      <p:font typeface="Lato Light"/>
      <p:regular r:id="rId102"/>
      <p:bold r:id="rId103"/>
      <p:italic r:id="rId104"/>
      <p:boldItalic r:id="rId105"/>
    </p:embeddedFont>
    <p:embeddedFont>
      <p:font typeface="Didact Gothic"/>
      <p:regular r:id="rId106"/>
    </p:embeddedFont>
    <p:embeddedFont>
      <p:font typeface="Helvetica Neue"/>
      <p:regular r:id="rId107"/>
      <p:bold r:id="rId108"/>
      <p:italic r:id="rId109"/>
      <p:boldItalic r:id="rId110"/>
    </p:embeddedFont>
    <p:embeddedFont>
      <p:font typeface="Helvetica Neue Light"/>
      <p:regular r:id="rId111"/>
      <p:bold r:id="rId112"/>
      <p:italic r:id="rId113"/>
      <p:boldItalic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F83F36-153B-494F-88C3-DF849D07801B}">
  <a:tblStyle styleId="{29F83F36-153B-494F-88C3-DF849D07801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HelveticaNeue-regular.fntdata"/><Relationship Id="rId106" Type="http://schemas.openxmlformats.org/officeDocument/2006/relationships/font" Target="fonts/DidactGothic-regular.fntdata"/><Relationship Id="rId105" Type="http://schemas.openxmlformats.org/officeDocument/2006/relationships/font" Target="fonts/LatoLight-boldItalic.fntdata"/><Relationship Id="rId104" Type="http://schemas.openxmlformats.org/officeDocument/2006/relationships/font" Target="fonts/LatoLight-italic.fntdata"/><Relationship Id="rId109" Type="http://schemas.openxmlformats.org/officeDocument/2006/relationships/font" Target="fonts/HelveticaNeue-italic.fntdata"/><Relationship Id="rId108" Type="http://schemas.openxmlformats.org/officeDocument/2006/relationships/font" Target="fonts/HelveticaNeue-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LatoLight-bold.fntdata"/><Relationship Id="rId102" Type="http://schemas.openxmlformats.org/officeDocument/2006/relationships/font" Target="fonts/LatoLight-regular.fntdata"/><Relationship Id="rId101" Type="http://schemas.openxmlformats.org/officeDocument/2006/relationships/font" Target="fonts/Lato-boldItalic.fntdata"/><Relationship Id="rId100" Type="http://schemas.openxmlformats.org/officeDocument/2006/relationships/font" Target="fonts/Lato-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Roboto-bold.fntdata"/><Relationship Id="rId94" Type="http://schemas.openxmlformats.org/officeDocument/2006/relationships/font" Target="fonts/Roboto-regular.fntdata"/><Relationship Id="rId97" Type="http://schemas.openxmlformats.org/officeDocument/2006/relationships/font" Target="fonts/Roboto-boldItalic.fntdata"/><Relationship Id="rId96" Type="http://schemas.openxmlformats.org/officeDocument/2006/relationships/font" Target="fonts/Roboto-italic.fntdata"/><Relationship Id="rId11" Type="http://schemas.openxmlformats.org/officeDocument/2006/relationships/slide" Target="slides/slide4.xml"/><Relationship Id="rId99" Type="http://schemas.openxmlformats.org/officeDocument/2006/relationships/font" Target="fonts/Lato-bold.fntdata"/><Relationship Id="rId10" Type="http://schemas.openxmlformats.org/officeDocument/2006/relationships/slide" Target="slides/slide3.xml"/><Relationship Id="rId98" Type="http://schemas.openxmlformats.org/officeDocument/2006/relationships/font" Target="fonts/Lato-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font" Target="fonts/Anton-regular.fntdata"/><Relationship Id="rId92" Type="http://schemas.openxmlformats.org/officeDocument/2006/relationships/slide" Target="slides/slide85.xml"/><Relationship Id="rId15" Type="http://schemas.openxmlformats.org/officeDocument/2006/relationships/slide" Target="slides/slide8.xml"/><Relationship Id="rId110" Type="http://schemas.openxmlformats.org/officeDocument/2006/relationships/font" Target="fonts/HelveticaNeue-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HelveticaNeueLight-boldItalic.fntdata"/><Relationship Id="rId18" Type="http://schemas.openxmlformats.org/officeDocument/2006/relationships/slide" Target="slides/slide11.xml"/><Relationship Id="rId113" Type="http://schemas.openxmlformats.org/officeDocument/2006/relationships/font" Target="fonts/HelveticaNeueLight-italic.fntdata"/><Relationship Id="rId112" Type="http://schemas.openxmlformats.org/officeDocument/2006/relationships/font" Target="fonts/HelveticaNeueLight-bold.fntdata"/><Relationship Id="rId111" Type="http://schemas.openxmlformats.org/officeDocument/2006/relationships/font" Target="fonts/HelveticaNeueLight-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8cfd9f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8cfd9f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bf66fc10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bf66fc10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bf66fc10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bf66fc10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ab8f3308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0ab8f3308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bf66fc104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bf66fc104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ab8f3308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ab8f3308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bf66fc104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0bf66fc104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bf66fc104_1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bf66fc104_1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bf66fc104_1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0bf66fc104_1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bf66fc104_1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0bf66fc104_1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bf66fc104_1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bf66fc104_1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8cfd9fee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8cfd9fee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ab8f3308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0ab8f3308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bf66fc104_1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0bf66fc104_1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c2520b80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c2520b80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c2e170f1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0c2e170f1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ab8f3308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0ab8f3308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0c2e170f1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0c2e170f1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ab8f3308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0ab8f3308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ab8f3308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0ab8f3308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0ab8f3308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0ab8f3308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0ab8f3308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0ab8f3308c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chemeClr val="dk1"/>
                </a:solidFill>
              </a:rPr>
              <a:t>“Ejemplo en vivo”</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sz="1300">
                <a:solidFill>
                  <a:schemeClr val="dk1"/>
                </a:solidFill>
                <a:highlight>
                  <a:srgbClr val="E0FF00"/>
                </a:highlight>
              </a:rPr>
              <a:t>PROFE:</a:t>
            </a:r>
            <a:r>
              <a:rPr lang="es" sz="1300">
                <a:solidFill>
                  <a:schemeClr val="dk1"/>
                </a:solidFill>
              </a:rPr>
              <a:t> Se</a:t>
            </a:r>
            <a:r>
              <a:rPr lang="es" sz="1200">
                <a:solidFill>
                  <a:schemeClr val="dk1"/>
                </a:solidFill>
              </a:rPr>
              <a:t> sugiere buscar estructuras condicionales sencillas y simplificarlas con operador ternario o lógico AND/OR. Compartir pantalla en vivo para mostrar a los/as estudiantes el paso a paso y los aspectos a tener en cuenta para el empleo de estos operadores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E0FF00"/>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8cfd9fee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8cfd9fee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0ab8f3308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0ab8f3308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ab8f3308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ab8f3308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d1a58d3c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d1a58d3c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ab8f3308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ab8f3308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0ab8f3308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0ab8f3308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0ab8f3308c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0ab8f3308c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0ab8f3308c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0ab8f3308c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0ab8f3308c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0ab8f3308c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0bf66fc104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0bf66fc104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0ab8f3308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0ab8f3308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8cfd9fee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8cfd9fee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Desafío: Desafío de optimización del proyecto.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0ab8f3308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0ab8f3308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0ab8f3308c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0ab8f3308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0ab8f3308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0ab8f3308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0ab8f3308c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0ab8f3308c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ab8f3308c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0ab8f3308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0ab8f3308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0ab8f3308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0ab8f3308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0ab8f3308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0ab8f3308c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0ab8f3308c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0ab8f3308c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0ab8f3308c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0ab8f3308c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0ab8f3308c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08cfd9feec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08cfd9feec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0ab8f3308c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0ab8f3308c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0ab8f3308c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0ab8f3308c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0ab8f3308c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0ab8f3308c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0ab8f3308c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0ab8f3308c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0ab8f3308c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0ab8f3308c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0ab8f3308c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0ab8f3308c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0bf66fc104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0bf66fc104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0ab8f3308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0ab8f3308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0ab8f3308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0ab8f3308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0ab8f3308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0ab8f3308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8cfd9feec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08cfd9feec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 puede usar para comenzar o finalizar la clase, según sea más conveniente. La información de este slide es de relleno.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Recurso: Mapa de conceptos</a:t>
            </a:r>
            <a:endParaRPr b="1"/>
          </a:p>
          <a:p>
            <a:pPr indent="0" lvl="0" marL="0" rtl="0" algn="l">
              <a:spcBef>
                <a:spcPts val="0"/>
              </a:spcBef>
              <a:spcAft>
                <a:spcPts val="0"/>
              </a:spcAft>
              <a:buNone/>
            </a:pPr>
            <a:r>
              <a:rPr lang="es"/>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spcBef>
                <a:spcPts val="0"/>
              </a:spcBef>
              <a:spcAft>
                <a:spcPts val="0"/>
              </a:spcAft>
              <a:buNone/>
            </a:pPr>
            <a:r>
              <a:rPr b="1" lang="es"/>
              <a:t>Sugerencia</a:t>
            </a:r>
            <a:r>
              <a:rPr lang="es"/>
              <a:t>: </a:t>
            </a:r>
            <a:br>
              <a:rPr lang="es"/>
            </a:br>
            <a:r>
              <a:rPr lang="es"/>
              <a:t>-También se pueden mostrar con un menor énfasis o colores apagados, aquellos contenidos de clases anteriores y que se vinculen con la actual. </a:t>
            </a:r>
            <a:endParaRPr/>
          </a:p>
          <a:p>
            <a:pPr indent="0" lvl="0" marL="0" rtl="0" algn="l">
              <a:spcBef>
                <a:spcPts val="0"/>
              </a:spcBef>
              <a:spcAft>
                <a:spcPts val="0"/>
              </a:spcAft>
              <a:buNone/>
            </a:pPr>
            <a:r>
              <a:rPr lang="es"/>
              <a:t>-Resaltar con color los temas que se abordan en la clase.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0ab8f3308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0ab8f3308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0ab8f3308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0ab8f3308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0ab8f3308c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0ab8f3308c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0ab8f3308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0ab8f3308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0ab8f3308c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0ab8f3308c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Portada de Material Ampliado</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0ab8f3308c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0ab8f3308c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0ab8f3308c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0ab8f3308c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texto con imagen.</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0ab8f3308c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0ab8f3308c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0ab8f3308c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0ab8f3308c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0ab8f3308c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0ab8f3308c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ab8f3308c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ab8f3308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0ab8f3308c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0ab8f3308c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0ab8f3308c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0ab8f3308c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0ab8f3308c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0ab8f3308c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0ab8f3308c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0ab8f3308c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0efe90e45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0efe90e4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0efe90e45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10efe90e45e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600">
                <a:solidFill>
                  <a:schemeClr val="dk1"/>
                </a:solidFill>
                <a:highlight>
                  <a:srgbClr val="EF89D2"/>
                </a:highlight>
              </a:rPr>
              <a:t>IMPORTANTE</a:t>
            </a:r>
            <a:r>
              <a:rPr lang="es">
                <a:solidFill>
                  <a:schemeClr val="dk1"/>
                </a:solidFill>
              </a:rPr>
              <a:t>: Si los/as estudiantes no cuentan con los recursos para realizar la actividad, el/la tutora deberá compartir pantalla y realizar el ejercicio en vivo.</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0ab8f3308c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0ab8f3308c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0ab8f3308c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0ab8f3308c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0ab8f3308c_3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0ab8f3308c_3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0ab8f3308c_3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0ab8f3308c_3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0994c0ec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110994c0ec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0ab8f3308c_3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0ab8f3308c_3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0ab8f3308c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0ab8f3308c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0ab8f3308c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0ab8f3308c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0ab8f3308c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0ab8f3308c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0ab8f3308c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0ab8f3308c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0ab8f3308c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0ab8f3308c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bf66fc104_1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0bf66fc104_1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 Momento introductorio breve. Invitarles a responder por el chat de zoom.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 name="Google Shape;58;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 name="Google Shape;5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2" name="Google Shape;6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6" name="Google Shape;6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 name="Google Shape;70;p1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2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8" name="Google Shape;7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2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1" name="Google Shape;8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5" name="Google Shape;85;p2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 name="Google Shape;86;p2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7" name="Google Shape;8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2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0" name="Google Shape;9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3" name="Google Shape;93;p2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97" name="Shape 9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1.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4" name="Google Shape;54;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5" name="Google Shape;5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hyperlink" Target="https://coderhouse.typeform.com/to/nRSvWstq#camada=xxxxx&amp;studentemail=xxxxx" TargetMode="External"/><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7.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4.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4.png"/><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29.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1.png"/><Relationship Id="rId4" Type="http://schemas.openxmlformats.org/officeDocument/2006/relationships/image" Target="../media/image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6.png"/><Relationship Id="rId4" Type="http://schemas.openxmlformats.org/officeDocument/2006/relationships/image" Target="../media/image2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3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8.xml"/><Relationship Id="rId3" Type="http://schemas.openxmlformats.org/officeDocument/2006/relationships/image" Target="../media/image32.png"/><Relationship Id="rId4" Type="http://schemas.openxmlformats.org/officeDocument/2006/relationships/image" Target="../media/image31.gi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34.gif"/><Relationship Id="rId4" Type="http://schemas.openxmlformats.org/officeDocument/2006/relationships/image" Target="../media/image39.gif"/><Relationship Id="rId5" Type="http://schemas.openxmlformats.org/officeDocument/2006/relationships/image" Target="../media/image37.png"/><Relationship Id="rId6"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hyperlink" Target="https://docs.google.com/document/d/1vQ4zN8g2rq8v9EfCcPW2fWnnK13AifdxWZD6jHPIo3U/edit" TargetMode="External"/><Relationship Id="rId6" Type="http://schemas.openxmlformats.org/officeDocument/2006/relationships/hyperlink" Target="https://drive.google.com/drive/folders/1jIH9-1B7r39bzu1td2P1Nc1a-eDInnzD?usp=sharing" TargetMode="External"/><Relationship Id="rId7" Type="http://schemas.openxmlformats.org/officeDocument/2006/relationships/hyperlink" Target="https://docs.google.com/document/d/1aJ5X0ZnK_auCcBxw2rP-QxiyzDMJosejr6Otx3jThzM/edit?usp=sharing"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40.gif"/><Relationship Id="rId4" Type="http://schemas.openxmlformats.org/officeDocument/2006/relationships/image" Target="../media/image47.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42.png"/><Relationship Id="rId4" Type="http://schemas.openxmlformats.org/officeDocument/2006/relationships/image" Target="../media/image4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4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41.png"/><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6.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1" name="Shape 101"/>
        <p:cNvGrpSpPr/>
        <p:nvPr/>
      </p:nvGrpSpPr>
      <p:grpSpPr>
        <a:xfrm>
          <a:off x="0" y="0"/>
          <a:ext cx="0" cy="0"/>
          <a:chOff x="0" y="0"/>
          <a:chExt cx="0" cy="0"/>
        </a:xfrm>
      </p:grpSpPr>
      <p:sp>
        <p:nvSpPr>
          <p:cNvPr id="102" name="Google Shape;102;p2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RECUERDA PONER A GRABAR LA CLASE</a:t>
            </a:r>
            <a:endParaRPr i="1" sz="3600">
              <a:solidFill>
                <a:srgbClr val="121212"/>
              </a:solidFill>
              <a:latin typeface="Anton"/>
              <a:ea typeface="Anton"/>
              <a:cs typeface="Anton"/>
              <a:sym typeface="Anton"/>
            </a:endParaRPr>
          </a:p>
        </p:txBody>
      </p:sp>
      <p:pic>
        <p:nvPicPr>
          <p:cNvPr id="103" name="Google Shape;103;p27"/>
          <p:cNvPicPr preferRelativeResize="0"/>
          <p:nvPr/>
        </p:nvPicPr>
        <p:blipFill>
          <a:blip r:embed="rId3">
            <a:alphaModFix/>
          </a:blip>
          <a:stretch>
            <a:fillRect/>
          </a:stretch>
        </p:blipFill>
        <p:spPr>
          <a:xfrm>
            <a:off x="4125950" y="3210488"/>
            <a:ext cx="892100" cy="743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36"/>
          <p:cNvSpPr txBox="1"/>
          <p:nvPr/>
        </p:nvSpPr>
        <p:spPr>
          <a:xfrm>
            <a:off x="1616550" y="2077200"/>
            <a:ext cx="59109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solidFill>
                  <a:srgbClr val="E0FF00"/>
                </a:solidFill>
                <a:latin typeface="Anton"/>
                <a:ea typeface="Anton"/>
                <a:cs typeface="Anton"/>
                <a:sym typeface="Anton"/>
              </a:rPr>
              <a:t>OPERADORES Y CONDICIONALES AVANZADOS</a:t>
            </a:r>
            <a:endParaRPr i="1" sz="4000">
              <a:solidFill>
                <a:srgbClr val="E0FF00"/>
              </a:solidFill>
              <a:latin typeface="Anton"/>
              <a:ea typeface="Anton"/>
              <a:cs typeface="Anton"/>
              <a:sym typeface="Anton"/>
            </a:endParaRPr>
          </a:p>
        </p:txBody>
      </p:sp>
      <p:pic>
        <p:nvPicPr>
          <p:cNvPr id="208" name="Google Shape;208;p36"/>
          <p:cNvPicPr preferRelativeResize="0"/>
          <p:nvPr/>
        </p:nvPicPr>
        <p:blipFill>
          <a:blip r:embed="rId4">
            <a:alphaModFix/>
          </a:blip>
          <a:stretch>
            <a:fillRect/>
          </a:stretch>
        </p:blipFill>
        <p:spPr>
          <a:xfrm>
            <a:off x="7243000" y="4617375"/>
            <a:ext cx="1718075" cy="399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12" name="Shape 212"/>
        <p:cNvGrpSpPr/>
        <p:nvPr/>
      </p:nvGrpSpPr>
      <p:grpSpPr>
        <a:xfrm>
          <a:off x="0" y="0"/>
          <a:ext cx="0" cy="0"/>
          <a:chOff x="0" y="0"/>
          <a:chExt cx="0" cy="0"/>
        </a:xfrm>
      </p:grpSpPr>
      <p:sp>
        <p:nvSpPr>
          <p:cNvPr id="213" name="Google Shape;213;p37"/>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14" name="Google Shape;214;p37"/>
          <p:cNvSpPr txBox="1"/>
          <p:nvPr/>
        </p:nvSpPr>
        <p:spPr>
          <a:xfrm>
            <a:off x="2000950" y="1121525"/>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SUGAR SYNTAX</a:t>
            </a:r>
            <a:endParaRPr i="1" sz="4000">
              <a:latin typeface="Anton"/>
              <a:ea typeface="Anton"/>
              <a:cs typeface="Anton"/>
              <a:sym typeface="Anton"/>
            </a:endParaRPr>
          </a:p>
        </p:txBody>
      </p:sp>
      <p:sp>
        <p:nvSpPr>
          <p:cNvPr id="215" name="Google Shape;215;p37"/>
          <p:cNvSpPr txBox="1"/>
          <p:nvPr/>
        </p:nvSpPr>
        <p:spPr>
          <a:xfrm>
            <a:off x="1130675" y="1841225"/>
            <a:ext cx="7257900" cy="2410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 el nombre que se le da a los </a:t>
            </a:r>
            <a:r>
              <a:rPr b="1" lang="es" sz="1800">
                <a:solidFill>
                  <a:schemeClr val="dk1"/>
                </a:solidFill>
                <a:latin typeface="Helvetica Neue"/>
                <a:ea typeface="Helvetica Neue"/>
                <a:cs typeface="Helvetica Neue"/>
                <a:sym typeface="Helvetica Neue"/>
              </a:rPr>
              <a:t>operadores avanzados</a:t>
            </a:r>
            <a:r>
              <a:rPr lang="es" sz="1800">
                <a:solidFill>
                  <a:schemeClr val="dk1"/>
                </a:solidFill>
                <a:latin typeface="Helvetica Neue Light"/>
                <a:ea typeface="Helvetica Neue Light"/>
                <a:cs typeface="Helvetica Neue Light"/>
                <a:sym typeface="Helvetica Neue Light"/>
              </a:rPr>
              <a:t> que funcionan como simplificaciones de tareas más complejas. El operador ++ es un ejemplo de esto.</a:t>
            </a:r>
            <a:endParaRPr sz="1800">
              <a:latin typeface="Helvetica Neue Light"/>
              <a:ea typeface="Helvetica Neue Light"/>
              <a:cs typeface="Helvetica Neue Light"/>
              <a:sym typeface="Helvetica Neue Light"/>
            </a:endParaRPr>
          </a:p>
        </p:txBody>
      </p:sp>
      <p:pic>
        <p:nvPicPr>
          <p:cNvPr id="216" name="Google Shape;216;p37"/>
          <p:cNvPicPr preferRelativeResize="0"/>
          <p:nvPr/>
        </p:nvPicPr>
        <p:blipFill rotWithShape="1">
          <a:blip r:embed="rId3">
            <a:alphaModFix/>
          </a:blip>
          <a:srcRect b="0" l="0" r="0" t="0"/>
          <a:stretch/>
        </p:blipFill>
        <p:spPr>
          <a:xfrm>
            <a:off x="7509837" y="0"/>
            <a:ext cx="1634174" cy="63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1400" scaled="0"/>
        </a:gradFill>
      </p:bgPr>
    </p:bg>
    <p:spTree>
      <p:nvGrpSpPr>
        <p:cNvPr id="220" name="Shape 220"/>
        <p:cNvGrpSpPr/>
        <p:nvPr/>
      </p:nvGrpSpPr>
      <p:grpSpPr>
        <a:xfrm>
          <a:off x="0" y="0"/>
          <a:ext cx="0" cy="0"/>
          <a:chOff x="0" y="0"/>
          <a:chExt cx="0" cy="0"/>
        </a:xfrm>
      </p:grpSpPr>
      <p:sp>
        <p:nvSpPr>
          <p:cNvPr id="221" name="Google Shape;221;p38"/>
          <p:cNvSpPr txBox="1"/>
          <p:nvPr/>
        </p:nvSpPr>
        <p:spPr>
          <a:xfrm>
            <a:off x="2013100" y="207720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5000">
                <a:latin typeface="Anton"/>
                <a:ea typeface="Anton"/>
                <a:cs typeface="Anton"/>
                <a:sym typeface="Anton"/>
              </a:rPr>
              <a:t>OPERADOR ++</a:t>
            </a:r>
            <a:endParaRPr i="1" sz="5000">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txBox="1"/>
          <p:nvPr/>
        </p:nvSpPr>
        <p:spPr>
          <a:xfrm>
            <a:off x="544625" y="1228125"/>
            <a:ext cx="3740100" cy="3501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Operación: </a:t>
            </a:r>
            <a:r>
              <a:rPr b="1" lang="es" sz="1700">
                <a:solidFill>
                  <a:schemeClr val="dk1"/>
                </a:solidFill>
                <a:latin typeface="Helvetica Neue"/>
                <a:ea typeface="Helvetica Neue"/>
                <a:cs typeface="Helvetica Neue"/>
                <a:sym typeface="Helvetica Neue"/>
              </a:rPr>
              <a:t>Aumentar el valor de la variable en 1</a:t>
            </a:r>
            <a:r>
              <a:rPr lang="es" sz="1700">
                <a:solidFill>
                  <a:schemeClr val="dk1"/>
                </a:solidFill>
                <a:latin typeface="Helvetica Neue Light"/>
                <a:ea typeface="Helvetica Neue Light"/>
                <a:cs typeface="Helvetica Neue Light"/>
                <a:sym typeface="Helvetica Neue Light"/>
              </a:rPr>
              <a:t>.</a:t>
            </a:r>
            <a:endParaRPr sz="1700">
              <a:solidFill>
                <a:schemeClr val="dk1"/>
              </a:solidFill>
              <a:latin typeface="Helvetica Neue Light"/>
              <a:ea typeface="Helvetica Neue Light"/>
              <a:cs typeface="Helvetica Neue Light"/>
              <a:sym typeface="Helvetica Neue Light"/>
            </a:endParaRPr>
          </a:p>
          <a:p>
            <a:pPr indent="0" lvl="0" marL="0" rtl="0" algn="just">
              <a:lnSpc>
                <a:spcPct val="150000"/>
              </a:lnSpc>
              <a:spcBef>
                <a:spcPts val="1100"/>
              </a:spcBef>
              <a:spcAft>
                <a:spcPts val="1100"/>
              </a:spcAft>
              <a:buClr>
                <a:schemeClr val="dk1"/>
              </a:buClr>
              <a:buSzPts val="1100"/>
              <a:buFont typeface="Arial"/>
              <a:buNone/>
            </a:pPr>
            <a:r>
              <a:rPr lang="es" sz="1700">
                <a:solidFill>
                  <a:schemeClr val="dk1"/>
                </a:solidFill>
                <a:latin typeface="Helvetica Neue Light"/>
                <a:ea typeface="Helvetica Neue Light"/>
                <a:cs typeface="Helvetica Neue Light"/>
                <a:sym typeface="Helvetica Neue Light"/>
              </a:rPr>
              <a:t>Tenemos distintas opciones para lograr lo mismo. Salvo la primera, las otras dos son ejemplos de </a:t>
            </a:r>
            <a:r>
              <a:rPr b="1" lang="es" sz="1700">
                <a:solidFill>
                  <a:schemeClr val="dk1"/>
                </a:solidFill>
                <a:latin typeface="Helvetica Neue"/>
                <a:ea typeface="Helvetica Neue"/>
                <a:cs typeface="Helvetica Neue"/>
                <a:sym typeface="Helvetica Neue"/>
              </a:rPr>
              <a:t>sugar syntax</a:t>
            </a:r>
            <a:r>
              <a:rPr i="1" lang="es" sz="1700">
                <a:solidFill>
                  <a:schemeClr val="dk1"/>
                </a:solidFill>
                <a:latin typeface="Helvetica Neue Light"/>
                <a:ea typeface="Helvetica Neue Light"/>
                <a:cs typeface="Helvetica Neue Light"/>
                <a:sym typeface="Helvetica Neue Light"/>
              </a:rPr>
              <a:t>, </a:t>
            </a:r>
            <a:r>
              <a:rPr lang="es" sz="1700">
                <a:solidFill>
                  <a:schemeClr val="dk1"/>
                </a:solidFill>
                <a:latin typeface="Helvetica Neue Light"/>
                <a:ea typeface="Helvetica Neue Light"/>
                <a:cs typeface="Helvetica Neue Light"/>
                <a:sym typeface="Helvetica Neue Light"/>
              </a:rPr>
              <a:t>donde se aplican operadores que se crean para simplificar la tarea con mucho menos código 👉</a:t>
            </a:r>
            <a:endParaRPr sz="1700">
              <a:latin typeface="Helvetica Neue Light"/>
              <a:ea typeface="Helvetica Neue Light"/>
              <a:cs typeface="Helvetica Neue Light"/>
              <a:sym typeface="Helvetica Neue Light"/>
            </a:endParaRPr>
          </a:p>
        </p:txBody>
      </p:sp>
      <p:sp>
        <p:nvSpPr>
          <p:cNvPr id="227" name="Google Shape;227;p39"/>
          <p:cNvSpPr txBox="1"/>
          <p:nvPr/>
        </p:nvSpPr>
        <p:spPr>
          <a:xfrm>
            <a:off x="544625" y="3723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4000">
                <a:latin typeface="Anton"/>
                <a:ea typeface="Anton"/>
                <a:cs typeface="Anton"/>
                <a:sym typeface="Anton"/>
              </a:rPr>
              <a:t>OPERADOR ++</a:t>
            </a:r>
            <a:endParaRPr i="1" sz="4000">
              <a:latin typeface="Anton"/>
              <a:ea typeface="Anton"/>
              <a:cs typeface="Anton"/>
              <a:sym typeface="Anton"/>
            </a:endParaRPr>
          </a:p>
        </p:txBody>
      </p:sp>
      <p:sp>
        <p:nvSpPr>
          <p:cNvPr id="228" name="Google Shape;228;p39"/>
          <p:cNvSpPr/>
          <p:nvPr/>
        </p:nvSpPr>
        <p:spPr>
          <a:xfrm>
            <a:off x="5155650" y="0"/>
            <a:ext cx="39885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9"/>
          <p:cNvSpPr txBox="1"/>
          <p:nvPr/>
        </p:nvSpPr>
        <p:spPr>
          <a:xfrm>
            <a:off x="5649900" y="1228125"/>
            <a:ext cx="3000000" cy="3032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a:solidFill>
                  <a:srgbClr val="569CD6"/>
                </a:solidFill>
                <a:latin typeface="Courier New"/>
                <a:ea typeface="Courier New"/>
                <a:cs typeface="Courier New"/>
                <a:sym typeface="Courier New"/>
              </a:rPr>
              <a:t>let</a:t>
            </a:r>
            <a:r>
              <a:rPr lang="es">
                <a:solidFill>
                  <a:srgbClr val="D4D4D4"/>
                </a:solidFill>
                <a:latin typeface="Courier New"/>
                <a:ea typeface="Courier New"/>
                <a:cs typeface="Courier New"/>
                <a:sym typeface="Courier New"/>
              </a:rPr>
              <a:t> </a:t>
            </a:r>
            <a:r>
              <a:rPr lang="es">
                <a:solidFill>
                  <a:srgbClr val="9CDCFE"/>
                </a:solidFill>
                <a:latin typeface="Courier New"/>
                <a:ea typeface="Courier New"/>
                <a:cs typeface="Courier New"/>
                <a:sym typeface="Courier New"/>
              </a:rPr>
              <a:t>num</a:t>
            </a:r>
            <a:r>
              <a:rPr lang="es">
                <a:solidFill>
                  <a:srgbClr val="D4D4D4"/>
                </a:solidFill>
                <a:latin typeface="Courier New"/>
                <a:ea typeface="Courier New"/>
                <a:cs typeface="Courier New"/>
                <a:sym typeface="Courier New"/>
              </a:rPr>
              <a:t> = </a:t>
            </a:r>
            <a:r>
              <a:rPr lang="es">
                <a:solidFill>
                  <a:srgbClr val="B5CEA8"/>
                </a:solidFill>
                <a:latin typeface="Courier New"/>
                <a:ea typeface="Courier New"/>
                <a:cs typeface="Courier New"/>
                <a:sym typeface="Courier New"/>
              </a:rPr>
              <a:t>10</a:t>
            </a:r>
            <a:endParaRPr>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a:solidFill>
                  <a:srgbClr val="6A9955"/>
                </a:solidFill>
                <a:latin typeface="Courier New"/>
                <a:ea typeface="Courier New"/>
                <a:cs typeface="Courier New"/>
                <a:sym typeface="Courier New"/>
              </a:rPr>
              <a:t>// aumentar en 1 el valor</a:t>
            </a:r>
            <a:endParaRPr>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a:solidFill>
                  <a:srgbClr val="9CDCFE"/>
                </a:solidFill>
                <a:latin typeface="Courier New"/>
                <a:ea typeface="Courier New"/>
                <a:cs typeface="Courier New"/>
                <a:sym typeface="Courier New"/>
              </a:rPr>
              <a:t>num</a:t>
            </a:r>
            <a:r>
              <a:rPr lang="es">
                <a:solidFill>
                  <a:srgbClr val="D4D4D4"/>
                </a:solidFill>
                <a:latin typeface="Courier New"/>
                <a:ea typeface="Courier New"/>
                <a:cs typeface="Courier New"/>
                <a:sym typeface="Courier New"/>
              </a:rPr>
              <a:t> = </a:t>
            </a:r>
            <a:r>
              <a:rPr lang="es">
                <a:solidFill>
                  <a:srgbClr val="9CDCFE"/>
                </a:solidFill>
                <a:latin typeface="Courier New"/>
                <a:ea typeface="Courier New"/>
                <a:cs typeface="Courier New"/>
                <a:sym typeface="Courier New"/>
              </a:rPr>
              <a:t>num</a:t>
            </a:r>
            <a:r>
              <a:rPr lang="es">
                <a:solidFill>
                  <a:srgbClr val="D4D4D4"/>
                </a:solidFill>
                <a:latin typeface="Courier New"/>
                <a:ea typeface="Courier New"/>
                <a:cs typeface="Courier New"/>
                <a:sym typeface="Courier New"/>
              </a:rPr>
              <a:t> + </a:t>
            </a:r>
            <a:r>
              <a:rPr lang="es">
                <a:solidFill>
                  <a:srgbClr val="B5CEA8"/>
                </a:solidFill>
                <a:latin typeface="Courier New"/>
                <a:ea typeface="Courier New"/>
                <a:cs typeface="Courier New"/>
                <a:sym typeface="Courier New"/>
              </a:rPr>
              <a:t>1</a:t>
            </a:r>
            <a:endParaRPr>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a:solidFill>
                  <a:srgbClr val="6A9955"/>
                </a:solidFill>
                <a:latin typeface="Courier New"/>
                <a:ea typeface="Courier New"/>
                <a:cs typeface="Courier New"/>
                <a:sym typeface="Courier New"/>
              </a:rPr>
              <a:t>// primera simplificacion</a:t>
            </a:r>
            <a:endParaRPr>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a:solidFill>
                  <a:srgbClr val="9CDCFE"/>
                </a:solidFill>
                <a:latin typeface="Courier New"/>
                <a:ea typeface="Courier New"/>
                <a:cs typeface="Courier New"/>
                <a:sym typeface="Courier New"/>
              </a:rPr>
              <a:t>num</a:t>
            </a:r>
            <a:r>
              <a:rPr lang="es">
                <a:solidFill>
                  <a:srgbClr val="D4D4D4"/>
                </a:solidFill>
                <a:latin typeface="Courier New"/>
                <a:ea typeface="Courier New"/>
                <a:cs typeface="Courier New"/>
                <a:sym typeface="Courier New"/>
              </a:rPr>
              <a:t> += </a:t>
            </a:r>
            <a:r>
              <a:rPr lang="es">
                <a:solidFill>
                  <a:srgbClr val="B5CEA8"/>
                </a:solidFill>
                <a:latin typeface="Courier New"/>
                <a:ea typeface="Courier New"/>
                <a:cs typeface="Courier New"/>
                <a:sym typeface="Courier New"/>
              </a:rPr>
              <a:t>1</a:t>
            </a:r>
            <a:endParaRPr>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a:solidFill>
                  <a:srgbClr val="6A9955"/>
                </a:solidFill>
                <a:latin typeface="Courier New"/>
                <a:ea typeface="Courier New"/>
                <a:cs typeface="Courier New"/>
                <a:sym typeface="Courier New"/>
              </a:rPr>
              <a:t>// o bien</a:t>
            </a:r>
            <a:endParaRPr>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a:solidFill>
                  <a:srgbClr val="9CDCFE"/>
                </a:solidFill>
                <a:latin typeface="Courier New"/>
                <a:ea typeface="Courier New"/>
                <a:cs typeface="Courier New"/>
                <a:sym typeface="Courier New"/>
              </a:rPr>
              <a:t>num</a:t>
            </a:r>
            <a:r>
              <a:rPr lang="es">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p:txBody>
      </p:sp>
      <p:sp>
        <p:nvSpPr>
          <p:cNvPr id="230" name="Google Shape;230;p39"/>
          <p:cNvSpPr/>
          <p:nvPr/>
        </p:nvSpPr>
        <p:spPr>
          <a:xfrm>
            <a:off x="462075" y="1215950"/>
            <a:ext cx="3927600" cy="899700"/>
          </a:xfrm>
          <a:prstGeom prst="rect">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3CEFAB"/>
              </a:highlight>
            </a:endParaRPr>
          </a:p>
        </p:txBody>
      </p:sp>
      <p:pic>
        <p:nvPicPr>
          <p:cNvPr id="231" name="Google Shape;231;p39"/>
          <p:cNvPicPr preferRelativeResize="0"/>
          <p:nvPr/>
        </p:nvPicPr>
        <p:blipFill>
          <a:blip r:embed="rId3">
            <a:alphaModFix/>
          </a:blip>
          <a:stretch>
            <a:fillRect/>
          </a:stretch>
        </p:blipFill>
        <p:spPr>
          <a:xfrm>
            <a:off x="7818600" y="4730025"/>
            <a:ext cx="1044424" cy="243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235" name="Shape 235"/>
        <p:cNvGrpSpPr/>
        <p:nvPr/>
      </p:nvGrpSpPr>
      <p:grpSpPr>
        <a:xfrm>
          <a:off x="0" y="0"/>
          <a:ext cx="0" cy="0"/>
          <a:chOff x="0" y="0"/>
          <a:chExt cx="0" cy="0"/>
        </a:xfrm>
      </p:grpSpPr>
      <p:sp>
        <p:nvSpPr>
          <p:cNvPr id="236" name="Google Shape;236;p40"/>
          <p:cNvSpPr txBox="1"/>
          <p:nvPr/>
        </p:nvSpPr>
        <p:spPr>
          <a:xfrm>
            <a:off x="474225" y="2077200"/>
            <a:ext cx="830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5000">
                <a:latin typeface="Anton"/>
                <a:ea typeface="Anton"/>
                <a:cs typeface="Anton"/>
                <a:sym typeface="Anton"/>
              </a:rPr>
              <a:t>OPERADOR TERNARIO</a:t>
            </a:r>
            <a:endParaRPr i="1" sz="4000">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1"/>
          <p:cNvSpPr txBox="1"/>
          <p:nvPr/>
        </p:nvSpPr>
        <p:spPr>
          <a:xfrm>
            <a:off x="4426100" y="1228925"/>
            <a:ext cx="4159200" cy="3148500"/>
          </a:xfrm>
          <a:prstGeom prst="rect">
            <a:avLst/>
          </a:prstGeom>
          <a:noFill/>
          <a:ln>
            <a:noFill/>
          </a:ln>
        </p:spPr>
        <p:txBody>
          <a:bodyPr anchorCtr="0" anchor="t" bIns="91425" lIns="90000" spcFirstLastPara="1" rIns="91425" wrap="square" tIns="91425">
            <a:noAutofit/>
          </a:bodyPr>
          <a:lstStyle/>
          <a:p>
            <a:pPr indent="0" lvl="0" marL="0" rtl="0" algn="just">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Es una simplificación de la estructura condicional </a:t>
            </a:r>
            <a:r>
              <a:rPr b="1" lang="es" sz="1800">
                <a:solidFill>
                  <a:schemeClr val="dk1"/>
                </a:solidFill>
                <a:latin typeface="Helvetica Neue"/>
                <a:ea typeface="Helvetica Neue"/>
                <a:cs typeface="Helvetica Neue"/>
                <a:sym typeface="Helvetica Neue"/>
              </a:rPr>
              <a:t>if…else</a:t>
            </a:r>
            <a:r>
              <a:rPr lang="es" sz="1800">
                <a:solidFill>
                  <a:schemeClr val="dk1"/>
                </a:solidFill>
                <a:latin typeface="Helvetica Neue Light"/>
                <a:ea typeface="Helvetica Neue Light"/>
                <a:cs typeface="Helvetica Neue Light"/>
                <a:sym typeface="Helvetica Neue Light"/>
              </a:rPr>
              <a:t>. Es un condicional que consta </a:t>
            </a:r>
            <a:r>
              <a:rPr i="1" lang="es" sz="1800">
                <a:solidFill>
                  <a:schemeClr val="dk1"/>
                </a:solidFill>
                <a:latin typeface="Helvetica Neue Light"/>
                <a:ea typeface="Helvetica Neue Light"/>
                <a:cs typeface="Helvetica Neue Light"/>
                <a:sym typeface="Helvetica Neue Light"/>
              </a:rPr>
              <a:t>sí o sí</a:t>
            </a:r>
            <a:r>
              <a:rPr lang="es" sz="1800">
                <a:solidFill>
                  <a:schemeClr val="dk1"/>
                </a:solidFill>
                <a:latin typeface="Helvetica Neue Light"/>
                <a:ea typeface="Helvetica Neue Light"/>
                <a:cs typeface="Helvetica Neue Light"/>
                <a:sym typeface="Helvetica Neue Light"/>
              </a:rPr>
              <a:t> de tres partes: </a:t>
            </a:r>
            <a:endParaRPr sz="1800">
              <a:solidFill>
                <a:schemeClr val="dk1"/>
              </a:solidFill>
              <a:latin typeface="Helvetica Neue Light"/>
              <a:ea typeface="Helvetica Neue Light"/>
              <a:cs typeface="Helvetica Neue Light"/>
              <a:sym typeface="Helvetica Neue Light"/>
            </a:endParaRPr>
          </a:p>
          <a:p>
            <a:pPr indent="-342900" lvl="0" marL="457200" rtl="0" algn="just">
              <a:lnSpc>
                <a:spcPct val="150000"/>
              </a:lnSpc>
              <a:spcBef>
                <a:spcPts val="1100"/>
              </a:spcBef>
              <a:spcAft>
                <a:spcPts val="0"/>
              </a:spcAft>
              <a:buClr>
                <a:srgbClr val="E0FF00"/>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la condición, </a:t>
            </a:r>
            <a:endParaRPr sz="1800">
              <a:solidFill>
                <a:schemeClr val="dk1"/>
              </a:solidFill>
              <a:latin typeface="Helvetica Neue Light"/>
              <a:ea typeface="Helvetica Neue Light"/>
              <a:cs typeface="Helvetica Neue Light"/>
              <a:sym typeface="Helvetica Neue Light"/>
            </a:endParaRPr>
          </a:p>
          <a:p>
            <a:pPr indent="-342900" lvl="0" marL="457200" rtl="0" algn="just">
              <a:lnSpc>
                <a:spcPct val="150000"/>
              </a:lnSpc>
              <a:spcBef>
                <a:spcPts val="0"/>
              </a:spcBef>
              <a:spcAft>
                <a:spcPts val="0"/>
              </a:spcAft>
              <a:buClr>
                <a:srgbClr val="E0FF00"/>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el caso de ejecución en caso que se cumpla, </a:t>
            </a:r>
            <a:endParaRPr sz="1800">
              <a:solidFill>
                <a:schemeClr val="dk1"/>
              </a:solidFill>
              <a:latin typeface="Helvetica Neue Light"/>
              <a:ea typeface="Helvetica Neue Light"/>
              <a:cs typeface="Helvetica Neue Light"/>
              <a:sym typeface="Helvetica Neue Light"/>
            </a:endParaRPr>
          </a:p>
          <a:p>
            <a:pPr indent="-342900" lvl="0" marL="457200" rtl="0" algn="just">
              <a:lnSpc>
                <a:spcPct val="150000"/>
              </a:lnSpc>
              <a:spcBef>
                <a:spcPts val="0"/>
              </a:spcBef>
              <a:spcAft>
                <a:spcPts val="0"/>
              </a:spcAft>
              <a:buClr>
                <a:srgbClr val="E0FF00"/>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y el caso </a:t>
            </a:r>
            <a:r>
              <a:rPr i="1" lang="es" sz="1800">
                <a:solidFill>
                  <a:schemeClr val="dk1"/>
                </a:solidFill>
                <a:latin typeface="Helvetica Neue Light"/>
                <a:ea typeface="Helvetica Neue Light"/>
                <a:cs typeface="Helvetica Neue Light"/>
                <a:sym typeface="Helvetica Neue Light"/>
              </a:rPr>
              <a:t>else</a:t>
            </a:r>
            <a:r>
              <a:rPr lang="es" sz="1800">
                <a:solidFill>
                  <a:schemeClr val="dk1"/>
                </a:solidFill>
                <a:latin typeface="Helvetica Neue Light"/>
                <a:ea typeface="Helvetica Neue Light"/>
                <a:cs typeface="Helvetica Neue Light"/>
                <a:sym typeface="Helvetica Neue Light"/>
              </a:rPr>
              <a:t> si no se cumple</a:t>
            </a:r>
            <a:endParaRPr sz="1800">
              <a:latin typeface="Helvetica Neue Light"/>
              <a:ea typeface="Helvetica Neue Light"/>
              <a:cs typeface="Helvetica Neue Light"/>
              <a:sym typeface="Helvetica Neue Light"/>
            </a:endParaRPr>
          </a:p>
        </p:txBody>
      </p:sp>
      <p:sp>
        <p:nvSpPr>
          <p:cNvPr id="242" name="Google Shape;242;p41"/>
          <p:cNvSpPr/>
          <p:nvPr/>
        </p:nvSpPr>
        <p:spPr>
          <a:xfrm>
            <a:off x="0" y="-12150"/>
            <a:ext cx="40734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1"/>
          <p:cNvSpPr txBox="1"/>
          <p:nvPr/>
        </p:nvSpPr>
        <p:spPr>
          <a:xfrm>
            <a:off x="200550" y="1423950"/>
            <a:ext cx="3672300" cy="2295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500">
                <a:solidFill>
                  <a:srgbClr val="569CD6"/>
                </a:solidFill>
                <a:latin typeface="Courier New"/>
                <a:ea typeface="Courier New"/>
                <a:cs typeface="Courier New"/>
                <a:sym typeface="Courier New"/>
              </a:rPr>
              <a:t>let</a:t>
            </a:r>
            <a:r>
              <a:rPr lang="es" sz="1500">
                <a:solidFill>
                  <a:srgbClr val="D4D4D4"/>
                </a:solidFill>
                <a:latin typeface="Courier New"/>
                <a:ea typeface="Courier New"/>
                <a:cs typeface="Courier New"/>
                <a:sym typeface="Courier New"/>
              </a:rPr>
              <a:t> </a:t>
            </a:r>
            <a:r>
              <a:rPr lang="es" sz="1500">
                <a:solidFill>
                  <a:srgbClr val="9CDCFE"/>
                </a:solidFill>
                <a:latin typeface="Courier New"/>
                <a:ea typeface="Courier New"/>
                <a:cs typeface="Courier New"/>
                <a:sym typeface="Courier New"/>
              </a:rPr>
              <a:t>temperatura</a:t>
            </a:r>
            <a:r>
              <a:rPr lang="es" sz="1500">
                <a:solidFill>
                  <a:srgbClr val="D4D4D4"/>
                </a:solidFill>
                <a:latin typeface="Courier New"/>
                <a:ea typeface="Courier New"/>
                <a:cs typeface="Courier New"/>
                <a:sym typeface="Courier New"/>
              </a:rPr>
              <a:t> = </a:t>
            </a:r>
            <a:r>
              <a:rPr lang="es" sz="1500">
                <a:solidFill>
                  <a:srgbClr val="B5CEA8"/>
                </a:solidFill>
                <a:latin typeface="Courier New"/>
                <a:ea typeface="Courier New"/>
                <a:cs typeface="Courier New"/>
                <a:sym typeface="Courier New"/>
              </a:rPr>
              <a:t>31</a:t>
            </a:r>
            <a:endParaRPr sz="150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5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00">
                <a:solidFill>
                  <a:srgbClr val="C586C0"/>
                </a:solidFill>
                <a:latin typeface="Courier New"/>
                <a:ea typeface="Courier New"/>
                <a:cs typeface="Courier New"/>
                <a:sym typeface="Courier New"/>
              </a:rPr>
              <a:t>if</a:t>
            </a:r>
            <a:r>
              <a:rPr lang="es" sz="1500">
                <a:solidFill>
                  <a:srgbClr val="D4D4D4"/>
                </a:solidFill>
                <a:latin typeface="Courier New"/>
                <a:ea typeface="Courier New"/>
                <a:cs typeface="Courier New"/>
                <a:sym typeface="Courier New"/>
              </a:rPr>
              <a:t> (</a:t>
            </a:r>
            <a:r>
              <a:rPr lang="es" sz="1500">
                <a:solidFill>
                  <a:srgbClr val="9CDCFE"/>
                </a:solidFill>
                <a:latin typeface="Courier New"/>
                <a:ea typeface="Courier New"/>
                <a:cs typeface="Courier New"/>
                <a:sym typeface="Courier New"/>
              </a:rPr>
              <a:t>temperatura</a:t>
            </a:r>
            <a:r>
              <a:rPr lang="es" sz="1500">
                <a:solidFill>
                  <a:srgbClr val="D4D4D4"/>
                </a:solidFill>
                <a:latin typeface="Courier New"/>
                <a:ea typeface="Courier New"/>
                <a:cs typeface="Courier New"/>
                <a:sym typeface="Courier New"/>
              </a:rPr>
              <a:t> &gt; </a:t>
            </a:r>
            <a:r>
              <a:rPr lang="es" sz="1500">
                <a:solidFill>
                  <a:srgbClr val="B5CEA8"/>
                </a:solidFill>
                <a:latin typeface="Courier New"/>
                <a:ea typeface="Courier New"/>
                <a:cs typeface="Courier New"/>
                <a:sym typeface="Courier New"/>
              </a:rPr>
              <a:t>30</a:t>
            </a:r>
            <a:r>
              <a:rPr lang="es" sz="1500">
                <a:solidFill>
                  <a:srgbClr val="D4D4D4"/>
                </a:solidFill>
                <a:latin typeface="Courier New"/>
                <a:ea typeface="Courier New"/>
                <a:cs typeface="Courier New"/>
                <a:sym typeface="Courier New"/>
              </a:rPr>
              <a:t>) {</a:t>
            </a:r>
            <a:endParaRPr sz="15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00">
                <a:solidFill>
                  <a:srgbClr val="D4D4D4"/>
                </a:solidFill>
                <a:latin typeface="Courier New"/>
                <a:ea typeface="Courier New"/>
                <a:cs typeface="Courier New"/>
                <a:sym typeface="Courier New"/>
              </a:rPr>
              <a:t>  </a:t>
            </a:r>
            <a:r>
              <a:rPr lang="es" sz="1500">
                <a:solidFill>
                  <a:srgbClr val="DCDCAA"/>
                </a:solidFill>
                <a:latin typeface="Courier New"/>
                <a:ea typeface="Courier New"/>
                <a:cs typeface="Courier New"/>
                <a:sym typeface="Courier New"/>
              </a:rPr>
              <a:t>alert</a:t>
            </a:r>
            <a:r>
              <a:rPr lang="es" sz="1500">
                <a:solidFill>
                  <a:srgbClr val="D4D4D4"/>
                </a:solidFill>
                <a:latin typeface="Courier New"/>
                <a:ea typeface="Courier New"/>
                <a:cs typeface="Courier New"/>
                <a:sym typeface="Courier New"/>
              </a:rPr>
              <a:t>(</a:t>
            </a:r>
            <a:r>
              <a:rPr lang="es" sz="1500">
                <a:solidFill>
                  <a:srgbClr val="CE9178"/>
                </a:solidFill>
                <a:latin typeface="Courier New"/>
                <a:ea typeface="Courier New"/>
                <a:cs typeface="Courier New"/>
                <a:sym typeface="Courier New"/>
              </a:rPr>
              <a:t>"Día caluroso!"</a:t>
            </a:r>
            <a:r>
              <a:rPr lang="es" sz="1500">
                <a:solidFill>
                  <a:srgbClr val="D4D4D4"/>
                </a:solidFill>
                <a:latin typeface="Courier New"/>
                <a:ea typeface="Courier New"/>
                <a:cs typeface="Courier New"/>
                <a:sym typeface="Courier New"/>
              </a:rPr>
              <a:t>)</a:t>
            </a:r>
            <a:endParaRPr sz="15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00">
                <a:solidFill>
                  <a:srgbClr val="D4D4D4"/>
                </a:solidFill>
                <a:latin typeface="Courier New"/>
                <a:ea typeface="Courier New"/>
                <a:cs typeface="Courier New"/>
                <a:sym typeface="Courier New"/>
              </a:rPr>
              <a:t>} </a:t>
            </a:r>
            <a:r>
              <a:rPr lang="es" sz="1500">
                <a:solidFill>
                  <a:srgbClr val="C586C0"/>
                </a:solidFill>
                <a:latin typeface="Courier New"/>
                <a:ea typeface="Courier New"/>
                <a:cs typeface="Courier New"/>
                <a:sym typeface="Courier New"/>
              </a:rPr>
              <a:t>else</a:t>
            </a:r>
            <a:r>
              <a:rPr lang="es" sz="1500">
                <a:solidFill>
                  <a:srgbClr val="D4D4D4"/>
                </a:solidFill>
                <a:latin typeface="Courier New"/>
                <a:ea typeface="Courier New"/>
                <a:cs typeface="Courier New"/>
                <a:sym typeface="Courier New"/>
              </a:rPr>
              <a:t> {</a:t>
            </a:r>
            <a:endParaRPr sz="15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00">
                <a:solidFill>
                  <a:srgbClr val="D4D4D4"/>
                </a:solidFill>
                <a:latin typeface="Courier New"/>
                <a:ea typeface="Courier New"/>
                <a:cs typeface="Courier New"/>
                <a:sym typeface="Courier New"/>
              </a:rPr>
              <a:t>  </a:t>
            </a:r>
            <a:r>
              <a:rPr lang="es" sz="1500">
                <a:solidFill>
                  <a:srgbClr val="DCDCAA"/>
                </a:solidFill>
                <a:latin typeface="Courier New"/>
                <a:ea typeface="Courier New"/>
                <a:cs typeface="Courier New"/>
                <a:sym typeface="Courier New"/>
              </a:rPr>
              <a:t>alert</a:t>
            </a:r>
            <a:r>
              <a:rPr lang="es" sz="1500">
                <a:solidFill>
                  <a:srgbClr val="D4D4D4"/>
                </a:solidFill>
                <a:latin typeface="Courier New"/>
                <a:ea typeface="Courier New"/>
                <a:cs typeface="Courier New"/>
                <a:sym typeface="Courier New"/>
              </a:rPr>
              <a:t>(</a:t>
            </a:r>
            <a:r>
              <a:rPr lang="es" sz="1500">
                <a:solidFill>
                  <a:srgbClr val="CE9178"/>
                </a:solidFill>
                <a:latin typeface="Courier New"/>
                <a:ea typeface="Courier New"/>
                <a:cs typeface="Courier New"/>
                <a:sym typeface="Courier New"/>
              </a:rPr>
              <a:t>"Día agradable"</a:t>
            </a:r>
            <a:r>
              <a:rPr lang="es" sz="1500">
                <a:solidFill>
                  <a:srgbClr val="D4D4D4"/>
                </a:solidFill>
                <a:latin typeface="Courier New"/>
                <a:ea typeface="Courier New"/>
                <a:cs typeface="Courier New"/>
                <a:sym typeface="Courier New"/>
              </a:rPr>
              <a:t>)</a:t>
            </a:r>
            <a:endParaRPr sz="15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00">
                <a:solidFill>
                  <a:srgbClr val="D4D4D4"/>
                </a:solidFill>
                <a:latin typeface="Courier New"/>
                <a:ea typeface="Courier New"/>
                <a:cs typeface="Courier New"/>
                <a:sym typeface="Courier New"/>
              </a:rPr>
              <a:t>}</a:t>
            </a:r>
            <a:endParaRPr sz="1500"/>
          </a:p>
        </p:txBody>
      </p:sp>
      <p:sp>
        <p:nvSpPr>
          <p:cNvPr id="244" name="Google Shape;244;p41"/>
          <p:cNvSpPr txBox="1"/>
          <p:nvPr/>
        </p:nvSpPr>
        <p:spPr>
          <a:xfrm>
            <a:off x="4426100" y="434850"/>
            <a:ext cx="44946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4000">
                <a:latin typeface="Anton"/>
                <a:ea typeface="Anton"/>
                <a:cs typeface="Anton"/>
                <a:sym typeface="Anton"/>
              </a:rPr>
              <a:t>OPERADOR TERNARIO</a:t>
            </a:r>
            <a:endParaRPr i="1" sz="4000">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2"/>
          <p:cNvSpPr txBox="1"/>
          <p:nvPr/>
        </p:nvSpPr>
        <p:spPr>
          <a:xfrm>
            <a:off x="0" y="822988"/>
            <a:ext cx="9144000" cy="466200"/>
          </a:xfrm>
          <a:prstGeom prst="rect">
            <a:avLst/>
          </a:prstGeom>
          <a:noFill/>
          <a:ln>
            <a:noFill/>
          </a:ln>
        </p:spPr>
        <p:txBody>
          <a:bodyPr anchorCtr="0" anchor="t" bIns="91425" lIns="90000" spcFirstLastPara="1" rIns="91425" wrap="square" tIns="91425">
            <a:noAutofit/>
          </a:bodyPr>
          <a:lstStyle/>
          <a:p>
            <a:pPr indent="0" lvl="0" marL="0" rtl="0" algn="ctr">
              <a:lnSpc>
                <a:spcPct val="150000"/>
              </a:lnSpc>
              <a:spcBef>
                <a:spcPts val="0"/>
              </a:spcBef>
              <a:spcAft>
                <a:spcPts val="1100"/>
              </a:spcAft>
              <a:buNone/>
            </a:pPr>
            <a:r>
              <a:rPr lang="es" sz="1800">
                <a:solidFill>
                  <a:schemeClr val="dk1"/>
                </a:solidFill>
                <a:latin typeface="Helvetica Neue Light"/>
                <a:ea typeface="Helvetica Neue Light"/>
                <a:cs typeface="Helvetica Neue Light"/>
                <a:sym typeface="Helvetica Neue Light"/>
              </a:rPr>
              <a:t>Tiene la siguiente sintaxis:</a:t>
            </a:r>
            <a:endParaRPr sz="1800">
              <a:latin typeface="Helvetica Neue Light"/>
              <a:ea typeface="Helvetica Neue Light"/>
              <a:cs typeface="Helvetica Neue Light"/>
              <a:sym typeface="Helvetica Neue Light"/>
            </a:endParaRPr>
          </a:p>
        </p:txBody>
      </p:sp>
      <p:sp>
        <p:nvSpPr>
          <p:cNvPr id="250" name="Google Shape;250;p42"/>
          <p:cNvSpPr/>
          <p:nvPr/>
        </p:nvSpPr>
        <p:spPr>
          <a:xfrm>
            <a:off x="2048850" y="1386800"/>
            <a:ext cx="5046300" cy="571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2"/>
          <p:cNvSpPr txBox="1"/>
          <p:nvPr/>
        </p:nvSpPr>
        <p:spPr>
          <a:xfrm>
            <a:off x="2048850" y="1472450"/>
            <a:ext cx="4833600" cy="400200"/>
          </a:xfrm>
          <a:prstGeom prst="rect">
            <a:avLst/>
          </a:prstGeom>
          <a:noFill/>
          <a:ln>
            <a:noFill/>
          </a:ln>
        </p:spPr>
        <p:txBody>
          <a:bodyPr anchorCtr="0" anchor="t" bIns="91425" lIns="91425" spcFirstLastPara="1" rIns="91425" wrap="square" tIns="91425">
            <a:spAutoFit/>
          </a:bodyPr>
          <a:lstStyle/>
          <a:p>
            <a:pPr indent="457200" lvl="0" marL="0" rtl="0" algn="ctr">
              <a:lnSpc>
                <a:spcPct val="135714"/>
              </a:lnSpc>
              <a:spcBef>
                <a:spcPts val="0"/>
              </a:spcBef>
              <a:spcAft>
                <a:spcPts val="1100"/>
              </a:spcAft>
              <a:buNone/>
            </a:pPr>
            <a:r>
              <a:rPr lang="es">
                <a:solidFill>
                  <a:srgbClr val="9CDCFE"/>
                </a:solidFill>
                <a:latin typeface="Courier New"/>
                <a:ea typeface="Courier New"/>
                <a:cs typeface="Courier New"/>
                <a:sym typeface="Courier New"/>
              </a:rPr>
              <a:t>condicion</a:t>
            </a:r>
            <a:r>
              <a:rPr lang="es">
                <a:solidFill>
                  <a:srgbClr val="D4D4D4"/>
                </a:solidFill>
                <a:latin typeface="Courier New"/>
                <a:ea typeface="Courier New"/>
                <a:cs typeface="Courier New"/>
                <a:sym typeface="Courier New"/>
              </a:rPr>
              <a:t>  ?  </a:t>
            </a:r>
            <a:r>
              <a:rPr lang="es">
                <a:solidFill>
                  <a:srgbClr val="9CDCFE"/>
                </a:solidFill>
                <a:latin typeface="Courier New"/>
                <a:ea typeface="Courier New"/>
                <a:cs typeface="Courier New"/>
                <a:sym typeface="Courier New"/>
              </a:rPr>
              <a:t>caso1</a:t>
            </a:r>
            <a:r>
              <a:rPr lang="es">
                <a:solidFill>
                  <a:srgbClr val="D4D4D4"/>
                </a:solidFill>
                <a:latin typeface="Courier New"/>
                <a:ea typeface="Courier New"/>
                <a:cs typeface="Courier New"/>
                <a:sym typeface="Courier New"/>
              </a:rPr>
              <a:t>  :  </a:t>
            </a:r>
            <a:r>
              <a:rPr lang="es">
                <a:solidFill>
                  <a:srgbClr val="9CDCFE"/>
                </a:solidFill>
                <a:latin typeface="Courier New"/>
                <a:ea typeface="Courier New"/>
                <a:cs typeface="Courier New"/>
                <a:sym typeface="Courier New"/>
              </a:rPr>
              <a:t>caso2</a:t>
            </a:r>
            <a:endParaRPr/>
          </a:p>
        </p:txBody>
      </p:sp>
      <p:sp>
        <p:nvSpPr>
          <p:cNvPr id="252" name="Google Shape;252;p42"/>
          <p:cNvSpPr txBox="1"/>
          <p:nvPr/>
        </p:nvSpPr>
        <p:spPr>
          <a:xfrm>
            <a:off x="170250" y="2180750"/>
            <a:ext cx="8590800" cy="1041600"/>
          </a:xfrm>
          <a:prstGeom prst="rect">
            <a:avLst/>
          </a:prstGeom>
          <a:noFill/>
          <a:ln>
            <a:noFill/>
          </a:ln>
        </p:spPr>
        <p:txBody>
          <a:bodyPr anchorCtr="0" anchor="t" bIns="91425" lIns="90000" spcFirstLastPara="1" rIns="91425" wrap="square" tIns="91425">
            <a:noAutofit/>
          </a:bodyPr>
          <a:lstStyle/>
          <a:p>
            <a:pPr indent="0" lvl="0" marL="0" rtl="0" algn="ctr">
              <a:lnSpc>
                <a:spcPct val="150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La </a:t>
            </a:r>
            <a:r>
              <a:rPr b="1" lang="es" sz="1700">
                <a:solidFill>
                  <a:schemeClr val="dk1"/>
                </a:solidFill>
                <a:latin typeface="Helvetica Neue"/>
                <a:ea typeface="Helvetica Neue"/>
                <a:cs typeface="Helvetica Neue"/>
                <a:sym typeface="Helvetica Neue"/>
              </a:rPr>
              <a:t>condición</a:t>
            </a:r>
            <a:r>
              <a:rPr lang="es" sz="1700">
                <a:solidFill>
                  <a:schemeClr val="dk1"/>
                </a:solidFill>
                <a:latin typeface="Helvetica Neue Light"/>
                <a:ea typeface="Helvetica Neue Light"/>
                <a:cs typeface="Helvetica Neue Light"/>
                <a:sym typeface="Helvetica Neue Light"/>
              </a:rPr>
              <a:t> resuelve true o false. En </a:t>
            </a:r>
            <a:r>
              <a:rPr b="1" lang="es" sz="1700">
                <a:solidFill>
                  <a:schemeClr val="dk1"/>
                </a:solidFill>
                <a:latin typeface="Helvetica Neue"/>
                <a:ea typeface="Helvetica Neue"/>
                <a:cs typeface="Helvetica Neue"/>
                <a:sym typeface="Helvetica Neue"/>
              </a:rPr>
              <a:t>caso 1 </a:t>
            </a:r>
            <a:r>
              <a:rPr lang="es" sz="1700">
                <a:solidFill>
                  <a:schemeClr val="dk1"/>
                </a:solidFill>
                <a:latin typeface="Helvetica Neue Light"/>
                <a:ea typeface="Helvetica Neue Light"/>
                <a:cs typeface="Helvetica Neue Light"/>
                <a:sym typeface="Helvetica Neue Light"/>
              </a:rPr>
              <a:t>se escribe la instrucción a ejecutar si la condición es verdadera, y en </a:t>
            </a:r>
            <a:r>
              <a:rPr b="1" lang="es" sz="1700">
                <a:solidFill>
                  <a:schemeClr val="dk1"/>
                </a:solidFill>
                <a:latin typeface="Helvetica Neue"/>
                <a:ea typeface="Helvetica Neue"/>
                <a:cs typeface="Helvetica Neue"/>
                <a:sym typeface="Helvetica Neue"/>
              </a:rPr>
              <a:t>caso 2 </a:t>
            </a:r>
            <a:r>
              <a:rPr lang="es" sz="1700">
                <a:solidFill>
                  <a:schemeClr val="dk1"/>
                </a:solidFill>
                <a:latin typeface="Helvetica Neue Light"/>
                <a:ea typeface="Helvetica Neue Light"/>
                <a:cs typeface="Helvetica Neue Light"/>
                <a:sym typeface="Helvetica Neue Light"/>
              </a:rPr>
              <a:t>si es falsa.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1100"/>
              </a:spcAft>
              <a:buNone/>
            </a:pPr>
            <a:r>
              <a:rPr lang="es" sz="1700">
                <a:solidFill>
                  <a:schemeClr val="dk1"/>
                </a:solidFill>
                <a:latin typeface="Helvetica Neue Light"/>
                <a:ea typeface="Helvetica Neue Light"/>
                <a:cs typeface="Helvetica Neue Light"/>
                <a:sym typeface="Helvetica Neue Light"/>
              </a:rPr>
              <a:t>Por ejemplo, con un operador ternario quedaría así:</a:t>
            </a:r>
            <a:endParaRPr sz="1700">
              <a:latin typeface="Helvetica Neue Light"/>
              <a:ea typeface="Helvetica Neue Light"/>
              <a:cs typeface="Helvetica Neue Light"/>
              <a:sym typeface="Helvetica Neue Light"/>
            </a:endParaRPr>
          </a:p>
        </p:txBody>
      </p:sp>
      <p:sp>
        <p:nvSpPr>
          <p:cNvPr id="253" name="Google Shape;253;p42"/>
          <p:cNvSpPr/>
          <p:nvPr/>
        </p:nvSpPr>
        <p:spPr>
          <a:xfrm>
            <a:off x="553200" y="3616125"/>
            <a:ext cx="8037600" cy="571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2"/>
          <p:cNvSpPr txBox="1"/>
          <p:nvPr/>
        </p:nvSpPr>
        <p:spPr>
          <a:xfrm>
            <a:off x="766500" y="3701775"/>
            <a:ext cx="7611000" cy="400200"/>
          </a:xfrm>
          <a:prstGeom prst="rect">
            <a:avLst/>
          </a:prstGeom>
          <a:noFill/>
          <a:ln>
            <a:noFill/>
          </a:ln>
        </p:spPr>
        <p:txBody>
          <a:bodyPr anchorCtr="0" anchor="t" bIns="91425" lIns="91425" spcFirstLastPara="1" rIns="91425" wrap="square" tIns="91425">
            <a:spAutoFit/>
          </a:bodyPr>
          <a:lstStyle/>
          <a:p>
            <a:pPr indent="0" lvl="0" marL="0" rtl="0" algn="ctr">
              <a:lnSpc>
                <a:spcPct val="135714"/>
              </a:lnSpc>
              <a:spcBef>
                <a:spcPts val="0"/>
              </a:spcBef>
              <a:spcAft>
                <a:spcPts val="0"/>
              </a:spcAft>
              <a:buNone/>
            </a:pPr>
            <a:r>
              <a:rPr lang="es">
                <a:solidFill>
                  <a:srgbClr val="9CDCFE"/>
                </a:solidFill>
                <a:latin typeface="Courier New"/>
                <a:ea typeface="Courier New"/>
                <a:cs typeface="Courier New"/>
                <a:sym typeface="Courier New"/>
              </a:rPr>
              <a:t>temperatura</a:t>
            </a:r>
            <a:r>
              <a:rPr lang="es">
                <a:solidFill>
                  <a:srgbClr val="D4D4D4"/>
                </a:solidFill>
                <a:latin typeface="Courier New"/>
                <a:ea typeface="Courier New"/>
                <a:cs typeface="Courier New"/>
                <a:sym typeface="Courier New"/>
              </a:rPr>
              <a:t> &gt; </a:t>
            </a:r>
            <a:r>
              <a:rPr lang="es">
                <a:solidFill>
                  <a:srgbClr val="B5CEA8"/>
                </a:solidFill>
                <a:latin typeface="Courier New"/>
                <a:ea typeface="Courier New"/>
                <a:cs typeface="Courier New"/>
                <a:sym typeface="Courier New"/>
              </a:rPr>
              <a:t>30</a:t>
            </a:r>
            <a:r>
              <a:rPr lang="es">
                <a:solidFill>
                  <a:srgbClr val="D4D4D4"/>
                </a:solidFill>
                <a:latin typeface="Courier New"/>
                <a:ea typeface="Courier New"/>
                <a:cs typeface="Courier New"/>
                <a:sym typeface="Courier New"/>
              </a:rPr>
              <a:t> ? </a:t>
            </a:r>
            <a:r>
              <a:rPr lang="es">
                <a:solidFill>
                  <a:srgbClr val="DCDCAA"/>
                </a:solidFill>
                <a:latin typeface="Courier New"/>
                <a:ea typeface="Courier New"/>
                <a:cs typeface="Courier New"/>
                <a:sym typeface="Courier New"/>
              </a:rPr>
              <a:t>alert</a:t>
            </a:r>
            <a:r>
              <a:rPr lang="es">
                <a:solidFill>
                  <a:srgbClr val="D4D4D4"/>
                </a:solidFill>
                <a:latin typeface="Courier New"/>
                <a:ea typeface="Courier New"/>
                <a:cs typeface="Courier New"/>
                <a:sym typeface="Courier New"/>
              </a:rPr>
              <a:t>(</a:t>
            </a:r>
            <a:r>
              <a:rPr lang="es">
                <a:solidFill>
                  <a:srgbClr val="CE9178"/>
                </a:solidFill>
                <a:latin typeface="Courier New"/>
                <a:ea typeface="Courier New"/>
                <a:cs typeface="Courier New"/>
                <a:sym typeface="Courier New"/>
              </a:rPr>
              <a:t>"Día caluroso!"</a:t>
            </a:r>
            <a:r>
              <a:rPr lang="es">
                <a:solidFill>
                  <a:srgbClr val="D4D4D4"/>
                </a:solidFill>
                <a:latin typeface="Courier New"/>
                <a:ea typeface="Courier New"/>
                <a:cs typeface="Courier New"/>
                <a:sym typeface="Courier New"/>
              </a:rPr>
              <a:t>) : </a:t>
            </a:r>
            <a:r>
              <a:rPr lang="es">
                <a:solidFill>
                  <a:srgbClr val="DCDCAA"/>
                </a:solidFill>
                <a:latin typeface="Courier New"/>
                <a:ea typeface="Courier New"/>
                <a:cs typeface="Courier New"/>
                <a:sym typeface="Courier New"/>
              </a:rPr>
              <a:t>alert</a:t>
            </a:r>
            <a:r>
              <a:rPr lang="es">
                <a:solidFill>
                  <a:srgbClr val="D4D4D4"/>
                </a:solidFill>
                <a:latin typeface="Courier New"/>
                <a:ea typeface="Courier New"/>
                <a:cs typeface="Courier New"/>
                <a:sym typeface="Courier New"/>
              </a:rPr>
              <a:t>(</a:t>
            </a:r>
            <a:r>
              <a:rPr lang="es">
                <a:solidFill>
                  <a:srgbClr val="CE9178"/>
                </a:solidFill>
                <a:latin typeface="Courier New"/>
                <a:ea typeface="Courier New"/>
                <a:cs typeface="Courier New"/>
                <a:sym typeface="Courier New"/>
              </a:rPr>
              <a:t>"Día agradable"</a:t>
            </a:r>
            <a:r>
              <a:rPr lang="es">
                <a:solidFill>
                  <a:srgbClr val="D4D4D4"/>
                </a:solidFill>
                <a:latin typeface="Courier New"/>
                <a:ea typeface="Courier New"/>
                <a:cs typeface="Courier New"/>
                <a:sym typeface="Courier New"/>
              </a:rPr>
              <a:t>)</a:t>
            </a:r>
            <a:endParaRPr/>
          </a:p>
        </p:txBody>
      </p:sp>
      <p:sp>
        <p:nvSpPr>
          <p:cNvPr id="255" name="Google Shape;255;p42"/>
          <p:cNvSpPr/>
          <p:nvPr/>
        </p:nvSpPr>
        <p:spPr>
          <a:xfrm>
            <a:off x="340350" y="2180750"/>
            <a:ext cx="8420700" cy="863400"/>
          </a:xfrm>
          <a:prstGeom prst="rect">
            <a:avLst/>
          </a:prstGeom>
          <a:noFill/>
          <a:ln cap="flat" cmpd="sng" w="1905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2"/>
          <p:cNvSpPr txBox="1"/>
          <p:nvPr/>
        </p:nvSpPr>
        <p:spPr>
          <a:xfrm>
            <a:off x="340350" y="126925"/>
            <a:ext cx="8803800" cy="4446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OPERADOR TERNARIO</a:t>
            </a:r>
            <a:endParaRPr i="1" sz="2000">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grpSp>
        <p:nvGrpSpPr>
          <p:cNvPr id="261" name="Google Shape;261;p43"/>
          <p:cNvGrpSpPr/>
          <p:nvPr/>
        </p:nvGrpSpPr>
        <p:grpSpPr>
          <a:xfrm>
            <a:off x="426223" y="1269800"/>
            <a:ext cx="4278900" cy="800400"/>
            <a:chOff x="499223" y="844200"/>
            <a:chExt cx="4278900" cy="800400"/>
          </a:xfrm>
        </p:grpSpPr>
        <p:sp>
          <p:nvSpPr>
            <p:cNvPr id="262" name="Google Shape;262;p43"/>
            <p:cNvSpPr txBox="1"/>
            <p:nvPr/>
          </p:nvSpPr>
          <p:spPr>
            <a:xfrm>
              <a:off x="499223" y="923088"/>
              <a:ext cx="4278900" cy="72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DATO CURIOSO</a:t>
              </a:r>
              <a:endParaRPr i="1" sz="4000">
                <a:latin typeface="Anton"/>
                <a:ea typeface="Anton"/>
                <a:cs typeface="Anton"/>
                <a:sym typeface="Anton"/>
              </a:endParaRPr>
            </a:p>
          </p:txBody>
        </p:sp>
        <p:sp>
          <p:nvSpPr>
            <p:cNvPr id="263" name="Google Shape;263;p43"/>
            <p:cNvSpPr txBox="1"/>
            <p:nvPr/>
          </p:nvSpPr>
          <p:spPr>
            <a:xfrm>
              <a:off x="499225" y="844200"/>
              <a:ext cx="774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4000"/>
                <a:t>👀</a:t>
              </a:r>
              <a:endParaRPr sz="4000"/>
            </a:p>
          </p:txBody>
        </p:sp>
      </p:grpSp>
      <p:sp>
        <p:nvSpPr>
          <p:cNvPr id="264" name="Google Shape;264;p43"/>
          <p:cNvSpPr txBox="1"/>
          <p:nvPr/>
        </p:nvSpPr>
        <p:spPr>
          <a:xfrm>
            <a:off x="510700" y="2245600"/>
            <a:ext cx="4061400" cy="194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El operador ternario o</a:t>
            </a:r>
            <a:r>
              <a:rPr lang="es" sz="1700">
                <a:solidFill>
                  <a:schemeClr val="dk1"/>
                </a:solidFill>
                <a:latin typeface="Helvetica Neue Light"/>
                <a:ea typeface="Helvetica Neue Light"/>
                <a:cs typeface="Helvetica Neue Light"/>
                <a:sym typeface="Helvetica Neue Light"/>
              </a:rPr>
              <a:t>frece un </a:t>
            </a:r>
            <a:r>
              <a:rPr b="1" lang="es" sz="1700">
                <a:solidFill>
                  <a:schemeClr val="dk1"/>
                </a:solidFill>
                <a:latin typeface="Helvetica Neue"/>
                <a:ea typeface="Helvetica Neue"/>
                <a:cs typeface="Helvetica Neue"/>
                <a:sym typeface="Helvetica Neue"/>
              </a:rPr>
              <a:t>return implícito </a:t>
            </a:r>
            <a:r>
              <a:rPr lang="es" sz="1700">
                <a:solidFill>
                  <a:schemeClr val="dk1"/>
                </a:solidFill>
                <a:latin typeface="Helvetica Neue Light"/>
                <a:ea typeface="Helvetica Neue Light"/>
                <a:cs typeface="Helvetica Neue Light"/>
                <a:sym typeface="Helvetica Neue Light"/>
              </a:rPr>
              <a:t>para cada caso.</a:t>
            </a:r>
            <a:endParaRPr sz="17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100"/>
              </a:spcBef>
              <a:spcAft>
                <a:spcPts val="1100"/>
              </a:spcAft>
              <a:buNone/>
            </a:pPr>
            <a:r>
              <a:rPr lang="es" sz="1700">
                <a:solidFill>
                  <a:schemeClr val="dk1"/>
                </a:solidFill>
                <a:latin typeface="Helvetica Neue Light"/>
                <a:ea typeface="Helvetica Neue Light"/>
                <a:cs typeface="Helvetica Neue Light"/>
                <a:sym typeface="Helvetica Neue Light"/>
              </a:rPr>
              <a:t>Esto es muy útil cuando queremos retornar valores de forma condicional, lo cual con una estructura tradicional sería más extenso. Por ejemplo:</a:t>
            </a:r>
            <a:endParaRPr sz="1700">
              <a:solidFill>
                <a:schemeClr val="dk1"/>
              </a:solidFill>
              <a:latin typeface="Helvetica Neue Light"/>
              <a:ea typeface="Helvetica Neue Light"/>
              <a:cs typeface="Helvetica Neue Light"/>
              <a:sym typeface="Helvetica Neue Light"/>
            </a:endParaRPr>
          </a:p>
        </p:txBody>
      </p:sp>
      <p:sp>
        <p:nvSpPr>
          <p:cNvPr id="265" name="Google Shape;265;p43"/>
          <p:cNvSpPr/>
          <p:nvPr/>
        </p:nvSpPr>
        <p:spPr>
          <a:xfrm>
            <a:off x="5295300" y="0"/>
            <a:ext cx="38487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3"/>
          <p:cNvSpPr txBox="1"/>
          <p:nvPr/>
        </p:nvSpPr>
        <p:spPr>
          <a:xfrm>
            <a:off x="5605575" y="750000"/>
            <a:ext cx="3356100" cy="3643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300">
                <a:solidFill>
                  <a:srgbClr val="569CD6"/>
                </a:solidFill>
                <a:latin typeface="Courier New"/>
                <a:ea typeface="Courier New"/>
                <a:cs typeface="Courier New"/>
                <a:sym typeface="Courier New"/>
              </a:rPr>
              <a:t>let</a:t>
            </a:r>
            <a:r>
              <a:rPr lang="es" sz="1300">
                <a:solidFill>
                  <a:srgbClr val="D4D4D4"/>
                </a:solidFill>
                <a:latin typeface="Courier New"/>
                <a:ea typeface="Courier New"/>
                <a:cs typeface="Courier New"/>
                <a:sym typeface="Courier New"/>
              </a:rPr>
              <a:t> </a:t>
            </a:r>
            <a:r>
              <a:rPr lang="es" sz="1300">
                <a:solidFill>
                  <a:srgbClr val="9CDCFE"/>
                </a:solidFill>
                <a:latin typeface="Courier New"/>
                <a:ea typeface="Courier New"/>
                <a:cs typeface="Courier New"/>
                <a:sym typeface="Courier New"/>
              </a:rPr>
              <a:t>permiso</a:t>
            </a:r>
            <a:endParaRPr sz="1300">
              <a:solidFill>
                <a:srgbClr val="9CDCFE"/>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C586C0"/>
                </a:solidFill>
                <a:latin typeface="Courier New"/>
                <a:ea typeface="Courier New"/>
                <a:cs typeface="Courier New"/>
                <a:sym typeface="Courier New"/>
              </a:rPr>
              <a:t>if</a:t>
            </a:r>
            <a:r>
              <a:rPr lang="es" sz="1300">
                <a:solidFill>
                  <a:srgbClr val="D4D4D4"/>
                </a:solidFill>
                <a:latin typeface="Courier New"/>
                <a:ea typeface="Courier New"/>
                <a:cs typeface="Courier New"/>
                <a:sym typeface="Courier New"/>
              </a:rPr>
              <a:t> (</a:t>
            </a:r>
            <a:r>
              <a:rPr lang="es" sz="1300">
                <a:solidFill>
                  <a:srgbClr val="4FC1FF"/>
                </a:solidFill>
                <a:latin typeface="Courier New"/>
                <a:ea typeface="Courier New"/>
                <a:cs typeface="Courier New"/>
                <a:sym typeface="Courier New"/>
              </a:rPr>
              <a:t>usuario</a:t>
            </a:r>
            <a:r>
              <a:rPr lang="es" sz="1300">
                <a:solidFill>
                  <a:srgbClr val="D4D4D4"/>
                </a:solidFill>
                <a:latin typeface="Courier New"/>
                <a:ea typeface="Courier New"/>
                <a:cs typeface="Courier New"/>
                <a:sym typeface="Courier New"/>
              </a:rPr>
              <a:t>.</a:t>
            </a:r>
            <a:r>
              <a:rPr lang="es" sz="1300">
                <a:solidFill>
                  <a:srgbClr val="9CDCFE"/>
                </a:solidFill>
                <a:latin typeface="Courier New"/>
                <a:ea typeface="Courier New"/>
                <a:cs typeface="Courier New"/>
                <a:sym typeface="Courier New"/>
              </a:rPr>
              <a:t>edad</a:t>
            </a:r>
            <a:r>
              <a:rPr lang="es" sz="1300">
                <a:solidFill>
                  <a:srgbClr val="D4D4D4"/>
                </a:solidFill>
                <a:latin typeface="Courier New"/>
                <a:ea typeface="Courier New"/>
                <a:cs typeface="Courier New"/>
                <a:sym typeface="Courier New"/>
              </a:rPr>
              <a:t> &gt;= </a:t>
            </a:r>
            <a:r>
              <a:rPr lang="es" sz="1300">
                <a:solidFill>
                  <a:srgbClr val="B5CEA8"/>
                </a:solidFill>
                <a:latin typeface="Courier New"/>
                <a:ea typeface="Courier New"/>
                <a:cs typeface="Courier New"/>
                <a:sym typeface="Courier New"/>
              </a:rPr>
              <a:t>18</a:t>
            </a:r>
            <a:r>
              <a:rPr lang="es" sz="1300">
                <a:solidFill>
                  <a:srgbClr val="D4D4D4"/>
                </a:solidFill>
                <a:latin typeface="Courier New"/>
                <a:ea typeface="Courier New"/>
                <a:cs typeface="Courier New"/>
                <a:sym typeface="Courier New"/>
              </a:rPr>
              <a:t>) {</a:t>
            </a:r>
            <a:endParaRPr sz="13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D4D4D4"/>
                </a:solidFill>
                <a:latin typeface="Courier New"/>
                <a:ea typeface="Courier New"/>
                <a:cs typeface="Courier New"/>
                <a:sym typeface="Courier New"/>
              </a:rPr>
              <a:t>  </a:t>
            </a:r>
            <a:r>
              <a:rPr lang="es" sz="1300">
                <a:solidFill>
                  <a:srgbClr val="9CDCFE"/>
                </a:solidFill>
                <a:latin typeface="Courier New"/>
                <a:ea typeface="Courier New"/>
                <a:cs typeface="Courier New"/>
                <a:sym typeface="Courier New"/>
              </a:rPr>
              <a:t>permiso</a:t>
            </a:r>
            <a:r>
              <a:rPr lang="es" sz="1300">
                <a:solidFill>
                  <a:srgbClr val="D4D4D4"/>
                </a:solidFill>
                <a:latin typeface="Courier New"/>
                <a:ea typeface="Courier New"/>
                <a:cs typeface="Courier New"/>
                <a:sym typeface="Courier New"/>
              </a:rPr>
              <a:t> = </a:t>
            </a:r>
            <a:r>
              <a:rPr lang="es" sz="1300">
                <a:solidFill>
                  <a:srgbClr val="569CD6"/>
                </a:solidFill>
                <a:latin typeface="Courier New"/>
                <a:ea typeface="Courier New"/>
                <a:cs typeface="Courier New"/>
                <a:sym typeface="Courier New"/>
              </a:rPr>
              <a:t>true</a:t>
            </a:r>
            <a:endParaRPr sz="1300">
              <a:solidFill>
                <a:srgbClr val="569CD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D4D4D4"/>
                </a:solidFill>
                <a:latin typeface="Courier New"/>
                <a:ea typeface="Courier New"/>
                <a:cs typeface="Courier New"/>
                <a:sym typeface="Courier New"/>
              </a:rPr>
              <a:t>} </a:t>
            </a:r>
            <a:r>
              <a:rPr lang="es" sz="1300">
                <a:solidFill>
                  <a:srgbClr val="C586C0"/>
                </a:solidFill>
                <a:latin typeface="Courier New"/>
                <a:ea typeface="Courier New"/>
                <a:cs typeface="Courier New"/>
                <a:sym typeface="Courier New"/>
              </a:rPr>
              <a:t>else</a:t>
            </a:r>
            <a:r>
              <a:rPr lang="es" sz="1300">
                <a:solidFill>
                  <a:srgbClr val="D4D4D4"/>
                </a:solidFill>
                <a:latin typeface="Courier New"/>
                <a:ea typeface="Courier New"/>
                <a:cs typeface="Courier New"/>
                <a:sym typeface="Courier New"/>
              </a:rPr>
              <a:t> {</a:t>
            </a:r>
            <a:endParaRPr sz="13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D4D4D4"/>
                </a:solidFill>
                <a:latin typeface="Courier New"/>
                <a:ea typeface="Courier New"/>
                <a:cs typeface="Courier New"/>
                <a:sym typeface="Courier New"/>
              </a:rPr>
              <a:t>  </a:t>
            </a:r>
            <a:r>
              <a:rPr lang="es" sz="1300">
                <a:solidFill>
                  <a:srgbClr val="9CDCFE"/>
                </a:solidFill>
                <a:latin typeface="Courier New"/>
                <a:ea typeface="Courier New"/>
                <a:cs typeface="Courier New"/>
                <a:sym typeface="Courier New"/>
              </a:rPr>
              <a:t>permiso</a:t>
            </a:r>
            <a:r>
              <a:rPr lang="es" sz="1300">
                <a:solidFill>
                  <a:srgbClr val="D4D4D4"/>
                </a:solidFill>
                <a:latin typeface="Courier New"/>
                <a:ea typeface="Courier New"/>
                <a:cs typeface="Courier New"/>
                <a:sym typeface="Courier New"/>
              </a:rPr>
              <a:t> = </a:t>
            </a:r>
            <a:r>
              <a:rPr lang="es" sz="1300">
                <a:solidFill>
                  <a:srgbClr val="569CD6"/>
                </a:solidFill>
                <a:latin typeface="Courier New"/>
                <a:ea typeface="Courier New"/>
                <a:cs typeface="Courier New"/>
                <a:sym typeface="Courier New"/>
              </a:rPr>
              <a:t>false</a:t>
            </a:r>
            <a:endParaRPr sz="1300">
              <a:solidFill>
                <a:srgbClr val="569CD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D4D4D4"/>
                </a:solidFill>
                <a:latin typeface="Courier New"/>
                <a:ea typeface="Courier New"/>
                <a:cs typeface="Courier New"/>
                <a:sym typeface="Courier New"/>
              </a:rPr>
              <a:t>}</a:t>
            </a:r>
            <a:endParaRPr sz="13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C586C0"/>
                </a:solidFill>
                <a:latin typeface="Courier New"/>
                <a:ea typeface="Courier New"/>
                <a:cs typeface="Courier New"/>
                <a:sym typeface="Courier New"/>
              </a:rPr>
              <a:t>if</a:t>
            </a:r>
            <a:r>
              <a:rPr lang="es" sz="1300">
                <a:solidFill>
                  <a:srgbClr val="D4D4D4"/>
                </a:solidFill>
                <a:latin typeface="Courier New"/>
                <a:ea typeface="Courier New"/>
                <a:cs typeface="Courier New"/>
                <a:sym typeface="Courier New"/>
              </a:rPr>
              <a:t> (</a:t>
            </a:r>
            <a:r>
              <a:rPr lang="es" sz="1300">
                <a:solidFill>
                  <a:srgbClr val="9CDCFE"/>
                </a:solidFill>
                <a:latin typeface="Courier New"/>
                <a:ea typeface="Courier New"/>
                <a:cs typeface="Courier New"/>
                <a:sym typeface="Courier New"/>
              </a:rPr>
              <a:t>permiso</a:t>
            </a:r>
            <a:r>
              <a:rPr lang="es" sz="1300">
                <a:solidFill>
                  <a:srgbClr val="D4D4D4"/>
                </a:solidFill>
                <a:latin typeface="Courier New"/>
                <a:ea typeface="Courier New"/>
                <a:cs typeface="Courier New"/>
                <a:sym typeface="Courier New"/>
              </a:rPr>
              <a:t>) {</a:t>
            </a:r>
            <a:endParaRPr sz="13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D4D4D4"/>
                </a:solidFill>
                <a:latin typeface="Courier New"/>
                <a:ea typeface="Courier New"/>
                <a:cs typeface="Courier New"/>
                <a:sym typeface="Courier New"/>
              </a:rPr>
              <a:t>  </a:t>
            </a:r>
            <a:r>
              <a:rPr lang="es" sz="1300">
                <a:solidFill>
                  <a:srgbClr val="DCDCAA"/>
                </a:solidFill>
                <a:latin typeface="Courier New"/>
                <a:ea typeface="Courier New"/>
                <a:cs typeface="Courier New"/>
                <a:sym typeface="Courier New"/>
              </a:rPr>
              <a:t>alert</a:t>
            </a:r>
            <a:r>
              <a:rPr lang="es" sz="1300">
                <a:solidFill>
                  <a:srgbClr val="D4D4D4"/>
                </a:solidFill>
                <a:latin typeface="Courier New"/>
                <a:ea typeface="Courier New"/>
                <a:cs typeface="Courier New"/>
                <a:sym typeface="Courier New"/>
              </a:rPr>
              <a:t>(</a:t>
            </a:r>
            <a:r>
              <a:rPr lang="es" sz="1300">
                <a:solidFill>
                  <a:srgbClr val="CE9178"/>
                </a:solidFill>
                <a:latin typeface="Courier New"/>
                <a:ea typeface="Courier New"/>
                <a:cs typeface="Courier New"/>
                <a:sym typeface="Courier New"/>
              </a:rPr>
              <a:t>"Puede comprar cerveza"</a:t>
            </a:r>
            <a:r>
              <a:rPr lang="es" sz="1300">
                <a:solidFill>
                  <a:srgbClr val="D4D4D4"/>
                </a:solidFill>
                <a:latin typeface="Courier New"/>
                <a:ea typeface="Courier New"/>
                <a:cs typeface="Courier New"/>
                <a:sym typeface="Courier New"/>
              </a:rPr>
              <a:t>)</a:t>
            </a:r>
            <a:endParaRPr sz="13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D4D4D4"/>
                </a:solidFill>
                <a:latin typeface="Courier New"/>
                <a:ea typeface="Courier New"/>
                <a:cs typeface="Courier New"/>
                <a:sym typeface="Courier New"/>
              </a:rPr>
              <a:t>} </a:t>
            </a:r>
            <a:r>
              <a:rPr lang="es" sz="1300">
                <a:solidFill>
                  <a:srgbClr val="C586C0"/>
                </a:solidFill>
                <a:latin typeface="Courier New"/>
                <a:ea typeface="Courier New"/>
                <a:cs typeface="Courier New"/>
                <a:sym typeface="Courier New"/>
              </a:rPr>
              <a:t>else</a:t>
            </a:r>
            <a:r>
              <a:rPr lang="es" sz="1300">
                <a:solidFill>
                  <a:srgbClr val="D4D4D4"/>
                </a:solidFill>
                <a:latin typeface="Courier New"/>
                <a:ea typeface="Courier New"/>
                <a:cs typeface="Courier New"/>
                <a:sym typeface="Courier New"/>
              </a:rPr>
              <a:t> {</a:t>
            </a:r>
            <a:endParaRPr sz="13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D4D4D4"/>
                </a:solidFill>
                <a:latin typeface="Courier New"/>
                <a:ea typeface="Courier New"/>
                <a:cs typeface="Courier New"/>
                <a:sym typeface="Courier New"/>
              </a:rPr>
              <a:t>  </a:t>
            </a:r>
            <a:r>
              <a:rPr lang="es" sz="1300">
                <a:solidFill>
                  <a:srgbClr val="DCDCAA"/>
                </a:solidFill>
                <a:latin typeface="Courier New"/>
                <a:ea typeface="Courier New"/>
                <a:cs typeface="Courier New"/>
                <a:sym typeface="Courier New"/>
              </a:rPr>
              <a:t>alert</a:t>
            </a:r>
            <a:r>
              <a:rPr lang="es" sz="1300">
                <a:solidFill>
                  <a:srgbClr val="D4D4D4"/>
                </a:solidFill>
                <a:latin typeface="Courier New"/>
                <a:ea typeface="Courier New"/>
                <a:cs typeface="Courier New"/>
                <a:sym typeface="Courier New"/>
              </a:rPr>
              <a:t>(</a:t>
            </a:r>
            <a:r>
              <a:rPr lang="es" sz="1300">
                <a:solidFill>
                  <a:srgbClr val="CE9178"/>
                </a:solidFill>
                <a:latin typeface="Courier New"/>
                <a:ea typeface="Courier New"/>
                <a:cs typeface="Courier New"/>
                <a:sym typeface="Courier New"/>
              </a:rPr>
              <a:t>"No puede comprar"</a:t>
            </a:r>
            <a:r>
              <a:rPr lang="es" sz="1300">
                <a:solidFill>
                  <a:srgbClr val="D4D4D4"/>
                </a:solidFill>
                <a:latin typeface="Courier New"/>
                <a:ea typeface="Courier New"/>
                <a:cs typeface="Courier New"/>
                <a:sym typeface="Courier New"/>
              </a:rPr>
              <a:t>)</a:t>
            </a:r>
            <a:endParaRPr sz="13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D4D4D4"/>
                </a:solidFill>
                <a:latin typeface="Courier New"/>
                <a:ea typeface="Courier New"/>
                <a:cs typeface="Courier New"/>
                <a:sym typeface="Courier New"/>
              </a:rPr>
              <a:t>}</a:t>
            </a:r>
            <a:endParaRPr sz="1300"/>
          </a:p>
        </p:txBody>
      </p:sp>
      <p:pic>
        <p:nvPicPr>
          <p:cNvPr id="267" name="Google Shape;267;p43"/>
          <p:cNvPicPr preferRelativeResize="0"/>
          <p:nvPr/>
        </p:nvPicPr>
        <p:blipFill>
          <a:blip r:embed="rId3">
            <a:alphaModFix/>
          </a:blip>
          <a:stretch>
            <a:fillRect/>
          </a:stretch>
        </p:blipFill>
        <p:spPr>
          <a:xfrm>
            <a:off x="7818600" y="4730025"/>
            <a:ext cx="1044424" cy="243250"/>
          </a:xfrm>
          <a:prstGeom prst="rect">
            <a:avLst/>
          </a:prstGeom>
          <a:noFill/>
          <a:ln>
            <a:noFill/>
          </a:ln>
        </p:spPr>
      </p:pic>
      <p:sp>
        <p:nvSpPr>
          <p:cNvPr id="268" name="Google Shape;268;p43"/>
          <p:cNvSpPr txBox="1"/>
          <p:nvPr/>
        </p:nvSpPr>
        <p:spPr>
          <a:xfrm>
            <a:off x="0" y="163400"/>
            <a:ext cx="4912500" cy="4446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i="1" lang="es" sz="2000">
                <a:latin typeface="Anton"/>
                <a:ea typeface="Anton"/>
                <a:cs typeface="Anton"/>
                <a:sym typeface="Anton"/>
              </a:rPr>
              <a:t>OPERADOR TERNARIO</a:t>
            </a:r>
            <a:endParaRPr i="1" sz="20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nvSpPr>
        <p:spPr>
          <a:xfrm>
            <a:off x="4524025" y="2048900"/>
            <a:ext cx="4278900" cy="1264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100"/>
              </a:spcAft>
              <a:buNone/>
            </a:pPr>
            <a:r>
              <a:rPr lang="es" sz="1700">
                <a:solidFill>
                  <a:schemeClr val="dk1"/>
                </a:solidFill>
                <a:latin typeface="Helvetica Neue Light"/>
                <a:ea typeface="Helvetica Neue Light"/>
                <a:cs typeface="Helvetica Neue Light"/>
                <a:sym typeface="Helvetica Neue Light"/>
              </a:rPr>
              <a:t>Con el operador ternario podemos reducir esto a una sola línea ya que hacemos </a:t>
            </a:r>
            <a:r>
              <a:rPr b="1" lang="es" sz="1700">
                <a:solidFill>
                  <a:schemeClr val="dk1"/>
                </a:solidFill>
                <a:latin typeface="Helvetica Neue"/>
                <a:ea typeface="Helvetica Neue"/>
                <a:cs typeface="Helvetica Neue"/>
                <a:sym typeface="Helvetica Neue"/>
              </a:rPr>
              <a:t>return </a:t>
            </a:r>
            <a:r>
              <a:rPr lang="es" sz="1700">
                <a:solidFill>
                  <a:schemeClr val="dk1"/>
                </a:solidFill>
                <a:latin typeface="Helvetica Neue Light"/>
                <a:ea typeface="Helvetica Neue Light"/>
                <a:cs typeface="Helvetica Neue Light"/>
                <a:sym typeface="Helvetica Neue Light"/>
              </a:rPr>
              <a:t>de uno de los casos, y por lo tanto, lo asignamos en la declaración como puede verse en la siguiente slide 👉</a:t>
            </a:r>
            <a:endParaRPr sz="1800">
              <a:solidFill>
                <a:schemeClr val="dk1"/>
              </a:solidFill>
              <a:latin typeface="Helvetica Neue Light"/>
              <a:ea typeface="Helvetica Neue Light"/>
              <a:cs typeface="Helvetica Neue Light"/>
              <a:sym typeface="Helvetica Neue Light"/>
            </a:endParaRPr>
          </a:p>
        </p:txBody>
      </p:sp>
      <p:pic>
        <p:nvPicPr>
          <p:cNvPr id="274" name="Google Shape;274;p44"/>
          <p:cNvPicPr preferRelativeResize="0"/>
          <p:nvPr/>
        </p:nvPicPr>
        <p:blipFill rotWithShape="1">
          <a:blip r:embed="rId3">
            <a:alphaModFix/>
          </a:blip>
          <a:srcRect b="0" l="38366" r="19862" t="0"/>
          <a:stretch/>
        </p:blipFill>
        <p:spPr>
          <a:xfrm>
            <a:off x="0" y="13113"/>
            <a:ext cx="3804675" cy="5117275"/>
          </a:xfrm>
          <a:prstGeom prst="rect">
            <a:avLst/>
          </a:prstGeom>
          <a:noFill/>
          <a:ln>
            <a:noFill/>
          </a:ln>
        </p:spPr>
      </p:pic>
      <p:sp>
        <p:nvSpPr>
          <p:cNvPr id="275" name="Google Shape;275;p44"/>
          <p:cNvSpPr txBox="1"/>
          <p:nvPr/>
        </p:nvSpPr>
        <p:spPr>
          <a:xfrm>
            <a:off x="4182925" y="126925"/>
            <a:ext cx="4961100" cy="4446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OPERADOR TERNARIO</a:t>
            </a:r>
            <a:endParaRPr i="1" sz="2000">
              <a:latin typeface="Anton"/>
              <a:ea typeface="Anton"/>
              <a:cs typeface="Anton"/>
              <a:sym typeface="Anton"/>
            </a:endParaRPr>
          </a:p>
        </p:txBody>
      </p:sp>
      <p:grpSp>
        <p:nvGrpSpPr>
          <p:cNvPr id="276" name="Google Shape;276;p44"/>
          <p:cNvGrpSpPr/>
          <p:nvPr/>
        </p:nvGrpSpPr>
        <p:grpSpPr>
          <a:xfrm>
            <a:off x="4524023" y="1116725"/>
            <a:ext cx="4278900" cy="800400"/>
            <a:chOff x="499223" y="844200"/>
            <a:chExt cx="4278900" cy="800400"/>
          </a:xfrm>
        </p:grpSpPr>
        <p:sp>
          <p:nvSpPr>
            <p:cNvPr id="277" name="Google Shape;277;p44"/>
            <p:cNvSpPr txBox="1"/>
            <p:nvPr/>
          </p:nvSpPr>
          <p:spPr>
            <a:xfrm>
              <a:off x="499223" y="923088"/>
              <a:ext cx="4278900" cy="72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DATO CURIOSO</a:t>
              </a:r>
              <a:endParaRPr i="1" sz="4000">
                <a:latin typeface="Anton"/>
                <a:ea typeface="Anton"/>
                <a:cs typeface="Anton"/>
                <a:sym typeface="Anton"/>
              </a:endParaRPr>
            </a:p>
          </p:txBody>
        </p:sp>
        <p:sp>
          <p:nvSpPr>
            <p:cNvPr id="278" name="Google Shape;278;p44"/>
            <p:cNvSpPr txBox="1"/>
            <p:nvPr/>
          </p:nvSpPr>
          <p:spPr>
            <a:xfrm>
              <a:off x="499225" y="844200"/>
              <a:ext cx="774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4000"/>
                <a:t>👀</a:t>
              </a:r>
              <a:endParaRPr sz="4000"/>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p:nvPr/>
        </p:nvSpPr>
        <p:spPr>
          <a:xfrm>
            <a:off x="0" y="778225"/>
            <a:ext cx="9144000" cy="4365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45"/>
          <p:cNvPicPr preferRelativeResize="0"/>
          <p:nvPr/>
        </p:nvPicPr>
        <p:blipFill>
          <a:blip r:embed="rId3">
            <a:alphaModFix/>
          </a:blip>
          <a:stretch>
            <a:fillRect/>
          </a:stretch>
        </p:blipFill>
        <p:spPr>
          <a:xfrm>
            <a:off x="7818600" y="4730025"/>
            <a:ext cx="1044424" cy="243250"/>
          </a:xfrm>
          <a:prstGeom prst="rect">
            <a:avLst/>
          </a:prstGeom>
          <a:noFill/>
          <a:ln>
            <a:noFill/>
          </a:ln>
        </p:spPr>
      </p:pic>
      <p:sp>
        <p:nvSpPr>
          <p:cNvPr id="285" name="Google Shape;285;p45"/>
          <p:cNvSpPr txBox="1"/>
          <p:nvPr/>
        </p:nvSpPr>
        <p:spPr>
          <a:xfrm>
            <a:off x="492925" y="852150"/>
            <a:ext cx="8565900" cy="3439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600">
                <a:solidFill>
                  <a:srgbClr val="569CD6"/>
                </a:solidFill>
                <a:latin typeface="Courier New"/>
                <a:ea typeface="Courier New"/>
                <a:cs typeface="Courier New"/>
                <a:sym typeface="Courier New"/>
              </a:rPr>
              <a:t>const</a:t>
            </a:r>
            <a:r>
              <a:rPr lang="es" sz="1600">
                <a:solidFill>
                  <a:srgbClr val="D4D4D4"/>
                </a:solidFill>
                <a:latin typeface="Courier New"/>
                <a:ea typeface="Courier New"/>
                <a:cs typeface="Courier New"/>
                <a:sym typeface="Courier New"/>
              </a:rPr>
              <a:t> </a:t>
            </a:r>
            <a:r>
              <a:rPr lang="es" sz="1600">
                <a:solidFill>
                  <a:srgbClr val="4FC1FF"/>
                </a:solidFill>
                <a:latin typeface="Courier New"/>
                <a:ea typeface="Courier New"/>
                <a:cs typeface="Courier New"/>
                <a:sym typeface="Courier New"/>
              </a:rPr>
              <a:t>usuario</a:t>
            </a:r>
            <a:r>
              <a:rPr lang="es" sz="1600">
                <a:solidFill>
                  <a:srgbClr val="D4D4D4"/>
                </a:solidFill>
                <a:latin typeface="Courier New"/>
                <a:ea typeface="Courier New"/>
                <a:cs typeface="Courier New"/>
                <a:sym typeface="Courier New"/>
              </a:rPr>
              <a:t> = {</a:t>
            </a:r>
            <a:endParaRPr sz="16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D4D4D4"/>
                </a:solidFill>
                <a:latin typeface="Courier New"/>
                <a:ea typeface="Courier New"/>
                <a:cs typeface="Courier New"/>
                <a:sym typeface="Courier New"/>
              </a:rPr>
              <a:t>  </a:t>
            </a:r>
            <a:r>
              <a:rPr lang="es" sz="1600">
                <a:solidFill>
                  <a:srgbClr val="9CDCFE"/>
                </a:solidFill>
                <a:latin typeface="Courier New"/>
                <a:ea typeface="Courier New"/>
                <a:cs typeface="Courier New"/>
                <a:sym typeface="Courier New"/>
              </a:rPr>
              <a:t>nombre:</a:t>
            </a:r>
            <a:r>
              <a:rPr lang="es" sz="1600">
                <a:solidFill>
                  <a:srgbClr val="D4D4D4"/>
                </a:solidFill>
                <a:latin typeface="Courier New"/>
                <a:ea typeface="Courier New"/>
                <a:cs typeface="Courier New"/>
                <a:sym typeface="Courier New"/>
              </a:rPr>
              <a:t> </a:t>
            </a:r>
            <a:r>
              <a:rPr lang="es" sz="1600">
                <a:solidFill>
                  <a:srgbClr val="CE9178"/>
                </a:solidFill>
                <a:latin typeface="Courier New"/>
                <a:ea typeface="Courier New"/>
                <a:cs typeface="Courier New"/>
                <a:sym typeface="Courier New"/>
              </a:rPr>
              <a:t>"John Doe"</a:t>
            </a:r>
            <a:r>
              <a:rPr lang="es" sz="1600">
                <a:solidFill>
                  <a:srgbClr val="D4D4D4"/>
                </a:solidFill>
                <a:latin typeface="Courier New"/>
                <a:ea typeface="Courier New"/>
                <a:cs typeface="Courier New"/>
                <a:sym typeface="Courier New"/>
              </a:rPr>
              <a:t>,</a:t>
            </a:r>
            <a:endParaRPr sz="16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D4D4D4"/>
                </a:solidFill>
                <a:latin typeface="Courier New"/>
                <a:ea typeface="Courier New"/>
                <a:cs typeface="Courier New"/>
                <a:sym typeface="Courier New"/>
              </a:rPr>
              <a:t>  </a:t>
            </a:r>
            <a:r>
              <a:rPr lang="es" sz="1600">
                <a:solidFill>
                  <a:srgbClr val="9CDCFE"/>
                </a:solidFill>
                <a:latin typeface="Courier New"/>
                <a:ea typeface="Courier New"/>
                <a:cs typeface="Courier New"/>
                <a:sym typeface="Courier New"/>
              </a:rPr>
              <a:t>edad:</a:t>
            </a:r>
            <a:r>
              <a:rPr lang="es" sz="1600">
                <a:solidFill>
                  <a:srgbClr val="D4D4D4"/>
                </a:solidFill>
                <a:latin typeface="Courier New"/>
                <a:ea typeface="Courier New"/>
                <a:cs typeface="Courier New"/>
                <a:sym typeface="Courier New"/>
              </a:rPr>
              <a:t> </a:t>
            </a:r>
            <a:r>
              <a:rPr lang="es" sz="1600">
                <a:solidFill>
                  <a:srgbClr val="B5CEA8"/>
                </a:solidFill>
                <a:latin typeface="Courier New"/>
                <a:ea typeface="Courier New"/>
                <a:cs typeface="Courier New"/>
                <a:sym typeface="Courier New"/>
              </a:rPr>
              <a:t>22</a:t>
            </a:r>
            <a:endParaRPr sz="160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D4D4D4"/>
                </a:solidFill>
                <a:latin typeface="Courier New"/>
                <a:ea typeface="Courier New"/>
                <a:cs typeface="Courier New"/>
                <a:sym typeface="Courier New"/>
              </a:rPr>
              <a:t>}</a:t>
            </a:r>
            <a:endParaRPr sz="16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6A9955"/>
                </a:solidFill>
                <a:latin typeface="Courier New"/>
                <a:ea typeface="Courier New"/>
                <a:cs typeface="Courier New"/>
                <a:sym typeface="Courier New"/>
              </a:rPr>
              <a:t>// declaramos y asignamos condicionalmente</a:t>
            </a:r>
            <a:endParaRPr sz="16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569CD6"/>
                </a:solidFill>
                <a:latin typeface="Courier New"/>
                <a:ea typeface="Courier New"/>
                <a:cs typeface="Courier New"/>
                <a:sym typeface="Courier New"/>
              </a:rPr>
              <a:t>const</a:t>
            </a:r>
            <a:r>
              <a:rPr lang="es" sz="1600">
                <a:solidFill>
                  <a:srgbClr val="D4D4D4"/>
                </a:solidFill>
                <a:latin typeface="Courier New"/>
                <a:ea typeface="Courier New"/>
                <a:cs typeface="Courier New"/>
                <a:sym typeface="Courier New"/>
              </a:rPr>
              <a:t> </a:t>
            </a:r>
            <a:r>
              <a:rPr lang="es" sz="1600">
                <a:solidFill>
                  <a:srgbClr val="4FC1FF"/>
                </a:solidFill>
                <a:latin typeface="Courier New"/>
                <a:ea typeface="Courier New"/>
                <a:cs typeface="Courier New"/>
                <a:sym typeface="Courier New"/>
              </a:rPr>
              <a:t>permiso</a:t>
            </a:r>
            <a:r>
              <a:rPr lang="es" sz="1600">
                <a:solidFill>
                  <a:srgbClr val="D4D4D4"/>
                </a:solidFill>
                <a:latin typeface="Courier New"/>
                <a:ea typeface="Courier New"/>
                <a:cs typeface="Courier New"/>
                <a:sym typeface="Courier New"/>
              </a:rPr>
              <a:t> = (</a:t>
            </a:r>
            <a:r>
              <a:rPr lang="es" sz="1600">
                <a:solidFill>
                  <a:srgbClr val="4FC1FF"/>
                </a:solidFill>
                <a:latin typeface="Courier New"/>
                <a:ea typeface="Courier New"/>
                <a:cs typeface="Courier New"/>
                <a:sym typeface="Courier New"/>
              </a:rPr>
              <a:t>usuario</a:t>
            </a:r>
            <a:r>
              <a:rPr lang="es" sz="1600">
                <a:solidFill>
                  <a:srgbClr val="D4D4D4"/>
                </a:solidFill>
                <a:latin typeface="Courier New"/>
                <a:ea typeface="Courier New"/>
                <a:cs typeface="Courier New"/>
                <a:sym typeface="Courier New"/>
              </a:rPr>
              <a:t>.</a:t>
            </a:r>
            <a:r>
              <a:rPr lang="es" sz="1600">
                <a:solidFill>
                  <a:srgbClr val="9CDCFE"/>
                </a:solidFill>
                <a:latin typeface="Courier New"/>
                <a:ea typeface="Courier New"/>
                <a:cs typeface="Courier New"/>
                <a:sym typeface="Courier New"/>
              </a:rPr>
              <a:t>edad</a:t>
            </a:r>
            <a:r>
              <a:rPr lang="es" sz="1600">
                <a:solidFill>
                  <a:srgbClr val="D4D4D4"/>
                </a:solidFill>
                <a:latin typeface="Courier New"/>
                <a:ea typeface="Courier New"/>
                <a:cs typeface="Courier New"/>
                <a:sym typeface="Courier New"/>
              </a:rPr>
              <a:t> &gt;= </a:t>
            </a:r>
            <a:r>
              <a:rPr lang="es" sz="1600">
                <a:solidFill>
                  <a:srgbClr val="B5CEA8"/>
                </a:solidFill>
                <a:latin typeface="Courier New"/>
                <a:ea typeface="Courier New"/>
                <a:cs typeface="Courier New"/>
                <a:sym typeface="Courier New"/>
              </a:rPr>
              <a:t>18</a:t>
            </a:r>
            <a:r>
              <a:rPr lang="es" sz="1600">
                <a:solidFill>
                  <a:srgbClr val="D4D4D4"/>
                </a:solidFill>
                <a:latin typeface="Courier New"/>
                <a:ea typeface="Courier New"/>
                <a:cs typeface="Courier New"/>
                <a:sym typeface="Courier New"/>
              </a:rPr>
              <a:t>) ? </a:t>
            </a:r>
            <a:r>
              <a:rPr lang="es" sz="1600">
                <a:solidFill>
                  <a:srgbClr val="569CD6"/>
                </a:solidFill>
                <a:latin typeface="Courier New"/>
                <a:ea typeface="Courier New"/>
                <a:cs typeface="Courier New"/>
                <a:sym typeface="Courier New"/>
              </a:rPr>
              <a:t>true</a:t>
            </a:r>
            <a:r>
              <a:rPr lang="es" sz="1600">
                <a:solidFill>
                  <a:srgbClr val="D4D4D4"/>
                </a:solidFill>
                <a:latin typeface="Courier New"/>
                <a:ea typeface="Courier New"/>
                <a:cs typeface="Courier New"/>
                <a:sym typeface="Courier New"/>
              </a:rPr>
              <a:t> : </a:t>
            </a:r>
            <a:r>
              <a:rPr lang="es" sz="1600">
                <a:solidFill>
                  <a:srgbClr val="569CD6"/>
                </a:solidFill>
                <a:latin typeface="Courier New"/>
                <a:ea typeface="Courier New"/>
                <a:cs typeface="Courier New"/>
                <a:sym typeface="Courier New"/>
              </a:rPr>
              <a:t>false</a:t>
            </a:r>
            <a:endParaRPr sz="1600">
              <a:solidFill>
                <a:srgbClr val="569CD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6A9955"/>
                </a:solidFill>
                <a:latin typeface="Courier New"/>
                <a:ea typeface="Courier New"/>
                <a:cs typeface="Courier New"/>
                <a:sym typeface="Courier New"/>
              </a:rPr>
              <a:t>// mostramos el mensaje</a:t>
            </a:r>
            <a:endParaRPr sz="16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600">
                <a:solidFill>
                  <a:srgbClr val="4FC1FF"/>
                </a:solidFill>
                <a:latin typeface="Courier New"/>
                <a:ea typeface="Courier New"/>
                <a:cs typeface="Courier New"/>
                <a:sym typeface="Courier New"/>
              </a:rPr>
              <a:t>permiso</a:t>
            </a:r>
            <a:r>
              <a:rPr lang="es" sz="1600">
                <a:solidFill>
                  <a:srgbClr val="D4D4D4"/>
                </a:solidFill>
                <a:latin typeface="Courier New"/>
                <a:ea typeface="Courier New"/>
                <a:cs typeface="Courier New"/>
                <a:sym typeface="Courier New"/>
              </a:rPr>
              <a:t> ? </a:t>
            </a:r>
            <a:r>
              <a:rPr lang="es" sz="1600">
                <a:solidFill>
                  <a:srgbClr val="DCDCAA"/>
                </a:solidFill>
                <a:latin typeface="Courier New"/>
                <a:ea typeface="Courier New"/>
                <a:cs typeface="Courier New"/>
                <a:sym typeface="Courier New"/>
              </a:rPr>
              <a:t>alert</a:t>
            </a:r>
            <a:r>
              <a:rPr lang="es" sz="1600">
                <a:solidFill>
                  <a:srgbClr val="D4D4D4"/>
                </a:solidFill>
                <a:latin typeface="Courier New"/>
                <a:ea typeface="Courier New"/>
                <a:cs typeface="Courier New"/>
                <a:sym typeface="Courier New"/>
              </a:rPr>
              <a:t>(</a:t>
            </a:r>
            <a:r>
              <a:rPr lang="es" sz="1600">
                <a:solidFill>
                  <a:srgbClr val="CE9178"/>
                </a:solidFill>
                <a:latin typeface="Courier New"/>
                <a:ea typeface="Courier New"/>
                <a:cs typeface="Courier New"/>
                <a:sym typeface="Courier New"/>
              </a:rPr>
              <a:t>"Puede comprar cerveza"</a:t>
            </a:r>
            <a:r>
              <a:rPr lang="es" sz="1600">
                <a:solidFill>
                  <a:srgbClr val="D4D4D4"/>
                </a:solidFill>
                <a:latin typeface="Courier New"/>
                <a:ea typeface="Courier New"/>
                <a:cs typeface="Courier New"/>
                <a:sym typeface="Courier New"/>
              </a:rPr>
              <a:t>) : </a:t>
            </a:r>
            <a:r>
              <a:rPr lang="es" sz="1600">
                <a:solidFill>
                  <a:srgbClr val="DCDCAA"/>
                </a:solidFill>
                <a:latin typeface="Courier New"/>
                <a:ea typeface="Courier New"/>
                <a:cs typeface="Courier New"/>
                <a:sym typeface="Courier New"/>
              </a:rPr>
              <a:t>alert</a:t>
            </a:r>
            <a:r>
              <a:rPr lang="es" sz="1600">
                <a:solidFill>
                  <a:srgbClr val="D4D4D4"/>
                </a:solidFill>
                <a:latin typeface="Courier New"/>
                <a:ea typeface="Courier New"/>
                <a:cs typeface="Courier New"/>
                <a:sym typeface="Courier New"/>
              </a:rPr>
              <a:t>(</a:t>
            </a:r>
            <a:r>
              <a:rPr lang="es" sz="1600">
                <a:solidFill>
                  <a:srgbClr val="CE9178"/>
                </a:solidFill>
                <a:latin typeface="Courier New"/>
                <a:ea typeface="Courier New"/>
                <a:cs typeface="Courier New"/>
                <a:sym typeface="Courier New"/>
              </a:rPr>
              <a:t>"No puede comprar"</a:t>
            </a:r>
            <a:r>
              <a:rPr lang="es" sz="1600">
                <a:solidFill>
                  <a:srgbClr val="D4D4D4"/>
                </a:solidFill>
                <a:latin typeface="Courier New"/>
                <a:ea typeface="Courier New"/>
                <a:cs typeface="Courier New"/>
                <a:sym typeface="Courier New"/>
              </a:rPr>
              <a:t>)</a:t>
            </a:r>
            <a:endParaRPr sz="1600"/>
          </a:p>
        </p:txBody>
      </p:sp>
      <p:sp>
        <p:nvSpPr>
          <p:cNvPr id="286" name="Google Shape;286;p45"/>
          <p:cNvSpPr txBox="1"/>
          <p:nvPr/>
        </p:nvSpPr>
        <p:spPr>
          <a:xfrm>
            <a:off x="492925" y="126925"/>
            <a:ext cx="8651100" cy="4446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OPERADOR TERNARIO</a:t>
            </a:r>
            <a:endParaRPr i="1" sz="2000">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
        <p:nvSpPr>
          <p:cNvPr id="109" name="Google Shape;109;p28"/>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OPERADORES AVANZADOS</a:t>
            </a:r>
            <a:endParaRPr i="1" sz="3600">
              <a:solidFill>
                <a:srgbClr val="121212"/>
              </a:solidFill>
              <a:latin typeface="Anton"/>
              <a:ea typeface="Anton"/>
              <a:cs typeface="Anton"/>
              <a:sym typeface="Anton"/>
            </a:endParaRPr>
          </a:p>
        </p:txBody>
      </p:sp>
      <p:sp>
        <p:nvSpPr>
          <p:cNvPr id="110" name="Google Shape;110;p28"/>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s" sz="2000">
                <a:solidFill>
                  <a:srgbClr val="121212"/>
                </a:solidFill>
                <a:latin typeface="Helvetica Neue"/>
                <a:ea typeface="Helvetica Neue"/>
                <a:cs typeface="Helvetica Neue"/>
                <a:sym typeface="Helvetica Neue"/>
              </a:rPr>
              <a:t>     Clase 01. </a:t>
            </a:r>
            <a:r>
              <a:rPr lang="es" sz="2000">
                <a:solidFill>
                  <a:srgbClr val="121212"/>
                </a:solidFill>
                <a:latin typeface="Helvetica Neue Light"/>
                <a:ea typeface="Helvetica Neue Light"/>
                <a:cs typeface="Helvetica Neue Light"/>
                <a:sym typeface="Helvetica Neue Light"/>
              </a:rPr>
              <a:t>JAVASCRIPT</a:t>
            </a:r>
            <a:endParaRPr>
              <a:solidFill>
                <a:srgbClr val="121212"/>
              </a:solidFill>
              <a:latin typeface="Helvetica Neue Light"/>
              <a:ea typeface="Helvetica Neue Light"/>
              <a:cs typeface="Helvetica Neue Light"/>
              <a:sym typeface="Helvetica Neue Light"/>
            </a:endParaRPr>
          </a:p>
        </p:txBody>
      </p:sp>
      <p:pic>
        <p:nvPicPr>
          <p:cNvPr id="111" name="Google Shape;111;p28"/>
          <p:cNvPicPr preferRelativeResize="0"/>
          <p:nvPr/>
        </p:nvPicPr>
        <p:blipFill>
          <a:blip r:embed="rId4">
            <a:alphaModFix/>
          </a:blip>
          <a:stretch>
            <a:fillRect/>
          </a:stretch>
        </p:blipFill>
        <p:spPr>
          <a:xfrm>
            <a:off x="3712950" y="479775"/>
            <a:ext cx="1718075" cy="399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1400" scaled="0"/>
        </a:gradFill>
      </p:bgPr>
    </p:bg>
    <p:spTree>
      <p:nvGrpSpPr>
        <p:cNvPr id="290" name="Shape 290"/>
        <p:cNvGrpSpPr/>
        <p:nvPr/>
      </p:nvGrpSpPr>
      <p:grpSpPr>
        <a:xfrm>
          <a:off x="0" y="0"/>
          <a:ext cx="0" cy="0"/>
          <a:chOff x="0" y="0"/>
          <a:chExt cx="0" cy="0"/>
        </a:xfrm>
      </p:grpSpPr>
      <p:sp>
        <p:nvSpPr>
          <p:cNvPr id="291" name="Google Shape;291;p46"/>
          <p:cNvSpPr txBox="1"/>
          <p:nvPr/>
        </p:nvSpPr>
        <p:spPr>
          <a:xfrm>
            <a:off x="474225" y="2077200"/>
            <a:ext cx="830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5000">
                <a:latin typeface="Anton"/>
                <a:ea typeface="Anton"/>
                <a:cs typeface="Anton"/>
                <a:sym typeface="Anton"/>
              </a:rPr>
              <a:t>OPERADOR LÓGICO AND</a:t>
            </a:r>
            <a:endParaRPr i="1" sz="4000">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7"/>
          <p:cNvSpPr txBox="1"/>
          <p:nvPr/>
        </p:nvSpPr>
        <p:spPr>
          <a:xfrm>
            <a:off x="544625" y="1228125"/>
            <a:ext cx="8173800" cy="875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 sz="1700">
                <a:latin typeface="Helvetica Neue Light"/>
                <a:ea typeface="Helvetica Neue Light"/>
                <a:cs typeface="Helvetica Neue Light"/>
                <a:sym typeface="Helvetica Neue Light"/>
              </a:rPr>
              <a:t>Es </a:t>
            </a:r>
            <a:r>
              <a:rPr lang="es" sz="1700">
                <a:highlight>
                  <a:srgbClr val="EF89D2"/>
                </a:highlight>
                <a:latin typeface="Helvetica Neue Light"/>
                <a:ea typeface="Helvetica Neue Light"/>
                <a:cs typeface="Helvetica Neue Light"/>
                <a:sym typeface="Helvetica Neue Light"/>
              </a:rPr>
              <a:t>una reducción de un condicional</a:t>
            </a:r>
            <a:r>
              <a:rPr lang="es" sz="1700">
                <a:latin typeface="Helvetica Neue Light"/>
                <a:ea typeface="Helvetica Neue Light"/>
                <a:cs typeface="Helvetica Neue Light"/>
                <a:sym typeface="Helvetica Neue Light"/>
              </a:rPr>
              <a:t>, pero trata de ejecutar (o retornar) algo </a:t>
            </a:r>
            <a:r>
              <a:rPr b="1" lang="es" sz="1700">
                <a:latin typeface="Helvetica Neue"/>
                <a:ea typeface="Helvetica Neue"/>
                <a:cs typeface="Helvetica Neue"/>
                <a:sym typeface="Helvetica Neue"/>
              </a:rPr>
              <a:t>sólo si la condición es verdadera</a:t>
            </a:r>
            <a:r>
              <a:rPr lang="es" sz="1700">
                <a:latin typeface="Helvetica Neue Light"/>
                <a:ea typeface="Helvetica Neue Light"/>
                <a:cs typeface="Helvetica Neue Light"/>
                <a:sym typeface="Helvetica Neue Light"/>
              </a:rPr>
              <a:t>, reduce un </a:t>
            </a:r>
            <a:r>
              <a:rPr b="1" lang="es" sz="1700">
                <a:latin typeface="Helvetica Neue"/>
                <a:ea typeface="Helvetica Neue"/>
                <a:cs typeface="Helvetica Neue"/>
                <a:sym typeface="Helvetica Neue"/>
              </a:rPr>
              <a:t>if</a:t>
            </a:r>
            <a:r>
              <a:rPr lang="es" sz="1700">
                <a:latin typeface="Helvetica Neue Light"/>
                <a:ea typeface="Helvetica Neue Light"/>
                <a:cs typeface="Helvetica Neue Light"/>
                <a:sym typeface="Helvetica Neue Light"/>
              </a:rPr>
              <a:t> sencillo con un solo bloque de ejecución:</a:t>
            </a:r>
            <a:endParaRPr sz="1700">
              <a:latin typeface="Helvetica Neue Light"/>
              <a:ea typeface="Helvetica Neue Light"/>
              <a:cs typeface="Helvetica Neue Light"/>
              <a:sym typeface="Helvetica Neue Light"/>
            </a:endParaRPr>
          </a:p>
          <a:p>
            <a:pPr indent="0" lvl="0" marL="0" rtl="0" algn="just">
              <a:lnSpc>
                <a:spcPct val="150000"/>
              </a:lnSpc>
              <a:spcBef>
                <a:spcPts val="1100"/>
              </a:spcBef>
              <a:spcAft>
                <a:spcPts val="1100"/>
              </a:spcAft>
              <a:buNone/>
            </a:pPr>
            <a:r>
              <a:t/>
            </a:r>
            <a:endParaRPr sz="1700">
              <a:latin typeface="Helvetica Neue Light"/>
              <a:ea typeface="Helvetica Neue Light"/>
              <a:cs typeface="Helvetica Neue Light"/>
              <a:sym typeface="Helvetica Neue Light"/>
            </a:endParaRPr>
          </a:p>
        </p:txBody>
      </p:sp>
      <p:sp>
        <p:nvSpPr>
          <p:cNvPr id="297" name="Google Shape;297;p47"/>
          <p:cNvSpPr txBox="1"/>
          <p:nvPr/>
        </p:nvSpPr>
        <p:spPr>
          <a:xfrm>
            <a:off x="544625" y="421000"/>
            <a:ext cx="8173800" cy="6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OPERADOR LÓGICO AND</a:t>
            </a:r>
            <a:endParaRPr i="1" sz="4000">
              <a:latin typeface="Anton"/>
              <a:ea typeface="Anton"/>
              <a:cs typeface="Anton"/>
              <a:sym typeface="Anton"/>
            </a:endParaRPr>
          </a:p>
        </p:txBody>
      </p:sp>
      <p:sp>
        <p:nvSpPr>
          <p:cNvPr id="298" name="Google Shape;298;p47"/>
          <p:cNvSpPr/>
          <p:nvPr/>
        </p:nvSpPr>
        <p:spPr>
          <a:xfrm>
            <a:off x="401275" y="2237350"/>
            <a:ext cx="8475300" cy="231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7"/>
          <p:cNvSpPr txBox="1"/>
          <p:nvPr/>
        </p:nvSpPr>
        <p:spPr>
          <a:xfrm>
            <a:off x="784350" y="2237350"/>
            <a:ext cx="7575300" cy="2205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carrito</a:t>
            </a:r>
            <a:r>
              <a:rPr lang="es" sz="1250">
                <a:solidFill>
                  <a:srgbClr val="D4D4D4"/>
                </a:solidFill>
                <a:latin typeface="Courier New"/>
                <a:ea typeface="Courier New"/>
                <a:cs typeface="Courier New"/>
                <a:sym typeface="Courier New"/>
              </a:rPr>
              <a:t> =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C586C0"/>
                </a:solidFill>
                <a:latin typeface="Courier New"/>
                <a:ea typeface="Courier New"/>
                <a:cs typeface="Courier New"/>
                <a:sym typeface="Courier New"/>
              </a:rPr>
              <a:t>if</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carrito</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length</a:t>
            </a:r>
            <a:r>
              <a:rPr lang="es" sz="1250">
                <a:solidFill>
                  <a:srgbClr val="D4D4D4"/>
                </a:solidFill>
                <a:latin typeface="Courier New"/>
                <a:ea typeface="Courier New"/>
                <a:cs typeface="Courier New"/>
                <a:sym typeface="Courier New"/>
              </a:rPr>
              <a:t> === </a:t>
            </a:r>
            <a:r>
              <a:rPr lang="es" sz="1250">
                <a:solidFill>
                  <a:srgbClr val="B5CEA8"/>
                </a:solidFill>
                <a:latin typeface="Courier New"/>
                <a:ea typeface="Courier New"/>
                <a:cs typeface="Courier New"/>
                <a:sym typeface="Courier New"/>
              </a:rPr>
              <a:t>0</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"El carrito está vacío!"</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6A9955"/>
                </a:solidFill>
                <a:latin typeface="Courier New"/>
                <a:ea typeface="Courier New"/>
                <a:cs typeface="Courier New"/>
                <a:sym typeface="Courier New"/>
              </a:rPr>
              <a:t>// con operador AND</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4FC1FF"/>
                </a:solidFill>
                <a:latin typeface="Courier New"/>
                <a:ea typeface="Courier New"/>
                <a:cs typeface="Courier New"/>
                <a:sym typeface="Courier New"/>
              </a:rPr>
              <a:t>carrito</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length</a:t>
            </a:r>
            <a:r>
              <a:rPr lang="es" sz="1250">
                <a:solidFill>
                  <a:srgbClr val="D4D4D4"/>
                </a:solidFill>
                <a:latin typeface="Courier New"/>
                <a:ea typeface="Courier New"/>
                <a:cs typeface="Courier New"/>
                <a:sym typeface="Courier New"/>
              </a:rPr>
              <a:t> === </a:t>
            </a:r>
            <a:r>
              <a:rPr lang="es" sz="1250">
                <a:solidFill>
                  <a:srgbClr val="B5CEA8"/>
                </a:solidFill>
                <a:latin typeface="Courier New"/>
                <a:ea typeface="Courier New"/>
                <a:cs typeface="Courier New"/>
                <a:sym typeface="Courier New"/>
              </a:rPr>
              <a:t>0</a:t>
            </a:r>
            <a:r>
              <a:rPr lang="es" sz="1250">
                <a:solidFill>
                  <a:srgbClr val="D4D4D4"/>
                </a:solidFill>
                <a:latin typeface="Courier New"/>
                <a:ea typeface="Courier New"/>
                <a:cs typeface="Courier New"/>
                <a:sym typeface="Courier New"/>
              </a:rPr>
              <a:t> &amp;&amp; </a:t>
            </a: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"El carrito está vacío!"</a:t>
            </a:r>
            <a:r>
              <a:rPr lang="es" sz="1250">
                <a:solidFill>
                  <a:srgbClr val="D4D4D4"/>
                </a:solidFill>
                <a:latin typeface="Courier New"/>
                <a:ea typeface="Courier New"/>
                <a:cs typeface="Courier New"/>
                <a:sym typeface="Courier New"/>
              </a:rPr>
              <a:t>)</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8"/>
          <p:cNvSpPr txBox="1"/>
          <p:nvPr/>
        </p:nvSpPr>
        <p:spPr>
          <a:xfrm>
            <a:off x="544625" y="851175"/>
            <a:ext cx="8173800" cy="875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None/>
            </a:pPr>
            <a:r>
              <a:rPr lang="es" sz="1700">
                <a:latin typeface="Helvetica Neue Light"/>
                <a:ea typeface="Helvetica Neue Light"/>
                <a:cs typeface="Helvetica Neue Light"/>
                <a:sym typeface="Helvetica Neue Light"/>
              </a:rPr>
              <a:t>También tienen un </a:t>
            </a:r>
            <a:r>
              <a:rPr b="1" lang="es" sz="1700">
                <a:latin typeface="Helvetica Neue"/>
                <a:ea typeface="Helvetica Neue"/>
                <a:cs typeface="Helvetica Neue"/>
                <a:sym typeface="Helvetica Neue"/>
              </a:rPr>
              <a:t>return implícito</a:t>
            </a:r>
            <a:r>
              <a:rPr lang="es" sz="1700">
                <a:latin typeface="Helvetica Neue Light"/>
                <a:ea typeface="Helvetica Neue Light"/>
                <a:cs typeface="Helvetica Neue Light"/>
                <a:sym typeface="Helvetica Neue Light"/>
              </a:rPr>
              <a:t>. En este ejemplo, si el usuario tiene edad mayor o igual que 18 se almacena una nueva fecha en la variable:</a:t>
            </a:r>
            <a:endParaRPr sz="1700">
              <a:latin typeface="Helvetica Neue Light"/>
              <a:ea typeface="Helvetica Neue Light"/>
              <a:cs typeface="Helvetica Neue Light"/>
              <a:sym typeface="Helvetica Neue Light"/>
            </a:endParaRPr>
          </a:p>
        </p:txBody>
      </p:sp>
      <p:sp>
        <p:nvSpPr>
          <p:cNvPr id="305" name="Google Shape;305;p48"/>
          <p:cNvSpPr/>
          <p:nvPr/>
        </p:nvSpPr>
        <p:spPr>
          <a:xfrm>
            <a:off x="393875" y="1925600"/>
            <a:ext cx="8475300" cy="239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8"/>
          <p:cNvSpPr txBox="1"/>
          <p:nvPr/>
        </p:nvSpPr>
        <p:spPr>
          <a:xfrm>
            <a:off x="726975" y="1939700"/>
            <a:ext cx="7794300" cy="2366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usuario</a:t>
            </a:r>
            <a:r>
              <a:rPr lang="es" sz="1350">
                <a:solidFill>
                  <a:srgbClr val="D4D4D4"/>
                </a:solidFill>
                <a:latin typeface="Courier New"/>
                <a:ea typeface="Courier New"/>
                <a:cs typeface="Courier New"/>
                <a:sym typeface="Courier New"/>
              </a:rPr>
              <a:t> =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nombre:</a:t>
            </a:r>
            <a:r>
              <a:rPr lang="es" sz="1350">
                <a:solidFill>
                  <a:srgbClr val="D4D4D4"/>
                </a:solidFill>
                <a:latin typeface="Courier New"/>
                <a:ea typeface="Courier New"/>
                <a:cs typeface="Courier New"/>
                <a:sym typeface="Courier New"/>
              </a:rPr>
              <a:t> </a:t>
            </a:r>
            <a:r>
              <a:rPr lang="es" sz="1350">
                <a:solidFill>
                  <a:srgbClr val="CE9178"/>
                </a:solidFill>
                <a:latin typeface="Courier New"/>
                <a:ea typeface="Courier New"/>
                <a:cs typeface="Courier New"/>
                <a:sym typeface="Courier New"/>
              </a:rPr>
              <a:t>"John Doe"</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edad:</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14</a:t>
            </a:r>
            <a:endParaRPr sz="13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registroIngreso</a:t>
            </a:r>
            <a:r>
              <a:rPr lang="es" sz="1350">
                <a:solidFill>
                  <a:srgbClr val="D4D4D4"/>
                </a:solidFill>
                <a:latin typeface="Courier New"/>
                <a:ea typeface="Courier New"/>
                <a:cs typeface="Courier New"/>
                <a:sym typeface="Courier New"/>
              </a:rPr>
              <a:t> = </a:t>
            </a:r>
            <a:r>
              <a:rPr lang="es" sz="1350">
                <a:solidFill>
                  <a:srgbClr val="4FC1FF"/>
                </a:solidFill>
                <a:latin typeface="Courier New"/>
                <a:ea typeface="Courier New"/>
                <a:cs typeface="Courier New"/>
                <a:sym typeface="Courier New"/>
              </a:rPr>
              <a:t>usuario</a:t>
            </a:r>
            <a:r>
              <a:rPr lang="es" sz="1350">
                <a:solidFill>
                  <a:srgbClr val="D4D4D4"/>
                </a:solidFill>
                <a:latin typeface="Courier New"/>
                <a:ea typeface="Courier New"/>
                <a:cs typeface="Courier New"/>
                <a:sym typeface="Courier New"/>
              </a:rPr>
              <a:t>.</a:t>
            </a:r>
            <a:r>
              <a:rPr lang="es" sz="1350">
                <a:solidFill>
                  <a:srgbClr val="9CDCFE"/>
                </a:solidFill>
                <a:latin typeface="Courier New"/>
                <a:ea typeface="Courier New"/>
                <a:cs typeface="Courier New"/>
                <a:sym typeface="Courier New"/>
              </a:rPr>
              <a:t>edad</a:t>
            </a:r>
            <a:r>
              <a:rPr lang="es" sz="1350">
                <a:solidFill>
                  <a:srgbClr val="D4D4D4"/>
                </a:solidFill>
                <a:latin typeface="Courier New"/>
                <a:ea typeface="Courier New"/>
                <a:cs typeface="Courier New"/>
                <a:sym typeface="Courier New"/>
              </a:rPr>
              <a:t> &gt;= </a:t>
            </a:r>
            <a:r>
              <a:rPr lang="es" sz="1350">
                <a:solidFill>
                  <a:srgbClr val="B5CEA8"/>
                </a:solidFill>
                <a:latin typeface="Courier New"/>
                <a:ea typeface="Courier New"/>
                <a:cs typeface="Courier New"/>
                <a:sym typeface="Courier New"/>
              </a:rPr>
              <a:t>18</a:t>
            </a:r>
            <a:r>
              <a:rPr lang="es" sz="1350">
                <a:solidFill>
                  <a:srgbClr val="D4D4D4"/>
                </a:solidFill>
                <a:latin typeface="Courier New"/>
                <a:ea typeface="Courier New"/>
                <a:cs typeface="Courier New"/>
                <a:sym typeface="Courier New"/>
              </a:rPr>
              <a:t> &amp;&amp; </a:t>
            </a:r>
            <a:r>
              <a:rPr lang="es" sz="1350">
                <a:solidFill>
                  <a:srgbClr val="569CD6"/>
                </a:solidFill>
                <a:latin typeface="Courier New"/>
                <a:ea typeface="Courier New"/>
                <a:cs typeface="Courier New"/>
                <a:sym typeface="Courier New"/>
              </a:rPr>
              <a:t>new</a:t>
            </a:r>
            <a:r>
              <a:rPr lang="es" sz="1350">
                <a:solidFill>
                  <a:srgbClr val="D4D4D4"/>
                </a:solidFill>
                <a:latin typeface="Courier New"/>
                <a:ea typeface="Courier New"/>
                <a:cs typeface="Courier New"/>
                <a:sym typeface="Courier New"/>
              </a:rPr>
              <a:t> </a:t>
            </a:r>
            <a:r>
              <a:rPr lang="es" sz="1350">
                <a:solidFill>
                  <a:srgbClr val="4EC9B0"/>
                </a:solidFill>
                <a:latin typeface="Courier New"/>
                <a:ea typeface="Courier New"/>
                <a:cs typeface="Courier New"/>
                <a:sym typeface="Courier New"/>
              </a:rPr>
              <a:t>Date</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a:t>
            </a:r>
            <a:r>
              <a:rPr lang="es" sz="1350">
                <a:solidFill>
                  <a:srgbClr val="4FC1FF"/>
                </a:solidFill>
                <a:latin typeface="Courier New"/>
                <a:ea typeface="Courier New"/>
                <a:cs typeface="Courier New"/>
                <a:sym typeface="Courier New"/>
              </a:rPr>
              <a:t>registroIngreso</a:t>
            </a:r>
            <a:r>
              <a:rPr lang="es" sz="1350">
                <a:solidFill>
                  <a:srgbClr val="D4D4D4"/>
                </a:solidFill>
                <a:latin typeface="Courier New"/>
                <a:ea typeface="Courier New"/>
                <a:cs typeface="Courier New"/>
                <a:sym typeface="Courier New"/>
              </a:rPr>
              <a:t>)</a:t>
            </a:r>
            <a:endParaRPr sz="1700"/>
          </a:p>
        </p:txBody>
      </p:sp>
      <p:sp>
        <p:nvSpPr>
          <p:cNvPr id="307" name="Google Shape;307;p48"/>
          <p:cNvSpPr txBox="1"/>
          <p:nvPr/>
        </p:nvSpPr>
        <p:spPr>
          <a:xfrm>
            <a:off x="340350" y="126925"/>
            <a:ext cx="8803800" cy="4446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OPERADOR LÓGICO AND</a:t>
            </a:r>
            <a:endParaRPr i="1" sz="2000">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9"/>
          <p:cNvSpPr txBox="1"/>
          <p:nvPr/>
        </p:nvSpPr>
        <p:spPr>
          <a:xfrm>
            <a:off x="334350" y="948450"/>
            <a:ext cx="8475300" cy="510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lang="es" sz="1700">
                <a:solidFill>
                  <a:schemeClr val="dk1"/>
                </a:solidFill>
                <a:latin typeface="Helvetica Neue Light"/>
                <a:ea typeface="Helvetica Neue Light"/>
                <a:cs typeface="Helvetica Neue Light"/>
                <a:sym typeface="Helvetica Neue Light"/>
              </a:rPr>
              <a:t>En el caso de que la condición resulte falsa, el operador AND retornará false en cambio:</a:t>
            </a:r>
            <a:endParaRPr sz="1700">
              <a:latin typeface="Helvetica Neue Light"/>
              <a:ea typeface="Helvetica Neue Light"/>
              <a:cs typeface="Helvetica Neue Light"/>
              <a:sym typeface="Helvetica Neue Light"/>
            </a:endParaRPr>
          </a:p>
        </p:txBody>
      </p:sp>
      <p:sp>
        <p:nvSpPr>
          <p:cNvPr id="313" name="Google Shape;313;p49"/>
          <p:cNvSpPr/>
          <p:nvPr/>
        </p:nvSpPr>
        <p:spPr>
          <a:xfrm>
            <a:off x="334350" y="1532100"/>
            <a:ext cx="8475300" cy="276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9"/>
          <p:cNvSpPr txBox="1"/>
          <p:nvPr/>
        </p:nvSpPr>
        <p:spPr>
          <a:xfrm>
            <a:off x="699100" y="1569300"/>
            <a:ext cx="7952400" cy="2689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550">
                <a:solidFill>
                  <a:srgbClr val="569CD6"/>
                </a:solidFill>
                <a:latin typeface="Courier New"/>
                <a:ea typeface="Courier New"/>
                <a:cs typeface="Courier New"/>
                <a:sym typeface="Courier New"/>
              </a:rPr>
              <a:t>const</a:t>
            </a:r>
            <a:r>
              <a:rPr lang="es" sz="1550">
                <a:solidFill>
                  <a:srgbClr val="D4D4D4"/>
                </a:solidFill>
                <a:latin typeface="Courier New"/>
                <a:ea typeface="Courier New"/>
                <a:cs typeface="Courier New"/>
                <a:sym typeface="Courier New"/>
              </a:rPr>
              <a:t> </a:t>
            </a:r>
            <a:r>
              <a:rPr lang="es" sz="1550">
                <a:solidFill>
                  <a:srgbClr val="4FC1FF"/>
                </a:solidFill>
                <a:latin typeface="Courier New"/>
                <a:ea typeface="Courier New"/>
                <a:cs typeface="Courier New"/>
                <a:sym typeface="Courier New"/>
              </a:rPr>
              <a:t>usuario</a:t>
            </a:r>
            <a:r>
              <a:rPr lang="es" sz="1550">
                <a:solidFill>
                  <a:srgbClr val="D4D4D4"/>
                </a:solidFill>
                <a:latin typeface="Courier New"/>
                <a:ea typeface="Courier New"/>
                <a:cs typeface="Courier New"/>
                <a:sym typeface="Courier New"/>
              </a:rPr>
              <a:t> = {</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rgbClr val="D4D4D4"/>
                </a:solidFill>
                <a:latin typeface="Courier New"/>
                <a:ea typeface="Courier New"/>
                <a:cs typeface="Courier New"/>
                <a:sym typeface="Courier New"/>
              </a:rPr>
              <a:t>  </a:t>
            </a:r>
            <a:r>
              <a:rPr lang="es" sz="1550">
                <a:solidFill>
                  <a:srgbClr val="9CDCFE"/>
                </a:solidFill>
                <a:latin typeface="Courier New"/>
                <a:ea typeface="Courier New"/>
                <a:cs typeface="Courier New"/>
                <a:sym typeface="Courier New"/>
              </a:rPr>
              <a:t>nombre:</a:t>
            </a:r>
            <a:r>
              <a:rPr lang="es" sz="1550">
                <a:solidFill>
                  <a:srgbClr val="D4D4D4"/>
                </a:solidFill>
                <a:latin typeface="Courier New"/>
                <a:ea typeface="Courier New"/>
                <a:cs typeface="Courier New"/>
                <a:sym typeface="Courier New"/>
              </a:rPr>
              <a:t> </a:t>
            </a:r>
            <a:r>
              <a:rPr lang="es" sz="1550">
                <a:solidFill>
                  <a:srgbClr val="CE9178"/>
                </a:solidFill>
                <a:latin typeface="Courier New"/>
                <a:ea typeface="Courier New"/>
                <a:cs typeface="Courier New"/>
                <a:sym typeface="Courier New"/>
              </a:rPr>
              <a:t>"John Doe"</a:t>
            </a:r>
            <a:r>
              <a:rPr lang="es" sz="1550">
                <a:solidFill>
                  <a:srgbClr val="D4D4D4"/>
                </a:solidFill>
                <a:latin typeface="Courier New"/>
                <a:ea typeface="Courier New"/>
                <a:cs typeface="Courier New"/>
                <a:sym typeface="Courier New"/>
              </a:rPr>
              <a:t>,</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rgbClr val="D4D4D4"/>
                </a:solidFill>
                <a:latin typeface="Courier New"/>
                <a:ea typeface="Courier New"/>
                <a:cs typeface="Courier New"/>
                <a:sym typeface="Courier New"/>
              </a:rPr>
              <a:t>  </a:t>
            </a:r>
            <a:r>
              <a:rPr lang="es" sz="1550">
                <a:solidFill>
                  <a:srgbClr val="9CDCFE"/>
                </a:solidFill>
                <a:latin typeface="Courier New"/>
                <a:ea typeface="Courier New"/>
                <a:cs typeface="Courier New"/>
                <a:sym typeface="Courier New"/>
              </a:rPr>
              <a:t>edad:</a:t>
            </a:r>
            <a:r>
              <a:rPr lang="es" sz="1550">
                <a:solidFill>
                  <a:srgbClr val="D4D4D4"/>
                </a:solidFill>
                <a:latin typeface="Courier New"/>
                <a:ea typeface="Courier New"/>
                <a:cs typeface="Courier New"/>
                <a:sym typeface="Courier New"/>
              </a:rPr>
              <a:t> </a:t>
            </a:r>
            <a:r>
              <a:rPr lang="es" sz="1550">
                <a:solidFill>
                  <a:srgbClr val="B5CEA8"/>
                </a:solidFill>
                <a:latin typeface="Courier New"/>
                <a:ea typeface="Courier New"/>
                <a:cs typeface="Courier New"/>
                <a:sym typeface="Courier New"/>
              </a:rPr>
              <a:t>14</a:t>
            </a:r>
            <a:endParaRPr sz="15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rgbClr val="D4D4D4"/>
                </a:solidFill>
                <a:latin typeface="Courier New"/>
                <a:ea typeface="Courier New"/>
                <a:cs typeface="Courier New"/>
                <a:sym typeface="Courier New"/>
              </a:rPr>
              <a:t>}</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50">
                <a:solidFill>
                  <a:srgbClr val="569CD6"/>
                </a:solidFill>
                <a:latin typeface="Courier New"/>
                <a:ea typeface="Courier New"/>
                <a:cs typeface="Courier New"/>
                <a:sym typeface="Courier New"/>
              </a:rPr>
              <a:t>const</a:t>
            </a:r>
            <a:r>
              <a:rPr lang="es" sz="1550">
                <a:solidFill>
                  <a:srgbClr val="D4D4D4"/>
                </a:solidFill>
                <a:latin typeface="Courier New"/>
                <a:ea typeface="Courier New"/>
                <a:cs typeface="Courier New"/>
                <a:sym typeface="Courier New"/>
              </a:rPr>
              <a:t> </a:t>
            </a:r>
            <a:r>
              <a:rPr lang="es" sz="1550">
                <a:solidFill>
                  <a:srgbClr val="4FC1FF"/>
                </a:solidFill>
                <a:latin typeface="Courier New"/>
                <a:ea typeface="Courier New"/>
                <a:cs typeface="Courier New"/>
                <a:sym typeface="Courier New"/>
              </a:rPr>
              <a:t>registroIngreso</a:t>
            </a:r>
            <a:r>
              <a:rPr lang="es" sz="1550">
                <a:solidFill>
                  <a:srgbClr val="D4D4D4"/>
                </a:solidFill>
                <a:latin typeface="Courier New"/>
                <a:ea typeface="Courier New"/>
                <a:cs typeface="Courier New"/>
                <a:sym typeface="Courier New"/>
              </a:rPr>
              <a:t> = </a:t>
            </a:r>
            <a:r>
              <a:rPr lang="es" sz="1550">
                <a:solidFill>
                  <a:srgbClr val="4FC1FF"/>
                </a:solidFill>
                <a:latin typeface="Courier New"/>
                <a:ea typeface="Courier New"/>
                <a:cs typeface="Courier New"/>
                <a:sym typeface="Courier New"/>
              </a:rPr>
              <a:t>usuario</a:t>
            </a:r>
            <a:r>
              <a:rPr lang="es" sz="1550">
                <a:solidFill>
                  <a:srgbClr val="D4D4D4"/>
                </a:solidFill>
                <a:latin typeface="Courier New"/>
                <a:ea typeface="Courier New"/>
                <a:cs typeface="Courier New"/>
                <a:sym typeface="Courier New"/>
              </a:rPr>
              <a:t>.</a:t>
            </a:r>
            <a:r>
              <a:rPr lang="es" sz="1550">
                <a:solidFill>
                  <a:srgbClr val="9CDCFE"/>
                </a:solidFill>
                <a:latin typeface="Courier New"/>
                <a:ea typeface="Courier New"/>
                <a:cs typeface="Courier New"/>
                <a:sym typeface="Courier New"/>
              </a:rPr>
              <a:t>edad</a:t>
            </a:r>
            <a:r>
              <a:rPr lang="es" sz="1550">
                <a:solidFill>
                  <a:srgbClr val="D4D4D4"/>
                </a:solidFill>
                <a:latin typeface="Courier New"/>
                <a:ea typeface="Courier New"/>
                <a:cs typeface="Courier New"/>
                <a:sym typeface="Courier New"/>
              </a:rPr>
              <a:t> &gt;= </a:t>
            </a:r>
            <a:r>
              <a:rPr lang="es" sz="1550">
                <a:solidFill>
                  <a:srgbClr val="B5CEA8"/>
                </a:solidFill>
                <a:latin typeface="Courier New"/>
                <a:ea typeface="Courier New"/>
                <a:cs typeface="Courier New"/>
                <a:sym typeface="Courier New"/>
              </a:rPr>
              <a:t>18</a:t>
            </a:r>
            <a:r>
              <a:rPr lang="es" sz="1550">
                <a:solidFill>
                  <a:srgbClr val="D4D4D4"/>
                </a:solidFill>
                <a:latin typeface="Courier New"/>
                <a:ea typeface="Courier New"/>
                <a:cs typeface="Courier New"/>
                <a:sym typeface="Courier New"/>
              </a:rPr>
              <a:t> &amp;&amp; </a:t>
            </a:r>
            <a:r>
              <a:rPr lang="es" sz="1550">
                <a:solidFill>
                  <a:srgbClr val="569CD6"/>
                </a:solidFill>
                <a:latin typeface="Courier New"/>
                <a:ea typeface="Courier New"/>
                <a:cs typeface="Courier New"/>
                <a:sym typeface="Courier New"/>
              </a:rPr>
              <a:t>new</a:t>
            </a:r>
            <a:r>
              <a:rPr lang="es" sz="1550">
                <a:solidFill>
                  <a:srgbClr val="D4D4D4"/>
                </a:solidFill>
                <a:latin typeface="Courier New"/>
                <a:ea typeface="Courier New"/>
                <a:cs typeface="Courier New"/>
                <a:sym typeface="Courier New"/>
              </a:rPr>
              <a:t> </a:t>
            </a:r>
            <a:r>
              <a:rPr lang="es" sz="1550">
                <a:solidFill>
                  <a:srgbClr val="4EC9B0"/>
                </a:solidFill>
                <a:latin typeface="Courier New"/>
                <a:ea typeface="Courier New"/>
                <a:cs typeface="Courier New"/>
                <a:sym typeface="Courier New"/>
              </a:rPr>
              <a:t>Date</a:t>
            </a:r>
            <a:r>
              <a:rPr lang="es" sz="1550">
                <a:solidFill>
                  <a:srgbClr val="D4D4D4"/>
                </a:solidFill>
                <a:latin typeface="Courier New"/>
                <a:ea typeface="Courier New"/>
                <a:cs typeface="Courier New"/>
                <a:sym typeface="Courier New"/>
              </a:rPr>
              <a:t>()</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55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s" sz="1550">
                <a:solidFill>
                  <a:srgbClr val="9CDCFE"/>
                </a:solidFill>
                <a:latin typeface="Courier New"/>
                <a:ea typeface="Courier New"/>
                <a:cs typeface="Courier New"/>
                <a:sym typeface="Courier New"/>
              </a:rPr>
              <a:t>console</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log</a:t>
            </a:r>
            <a:r>
              <a:rPr lang="es" sz="1550">
                <a:solidFill>
                  <a:srgbClr val="D4D4D4"/>
                </a:solidFill>
                <a:latin typeface="Courier New"/>
                <a:ea typeface="Courier New"/>
                <a:cs typeface="Courier New"/>
                <a:sym typeface="Courier New"/>
              </a:rPr>
              <a:t>(</a:t>
            </a:r>
            <a:r>
              <a:rPr lang="es" sz="1550">
                <a:solidFill>
                  <a:srgbClr val="4FC1FF"/>
                </a:solidFill>
                <a:latin typeface="Courier New"/>
                <a:ea typeface="Courier New"/>
                <a:cs typeface="Courier New"/>
                <a:sym typeface="Courier New"/>
              </a:rPr>
              <a:t>registroIngreso</a:t>
            </a:r>
            <a:r>
              <a:rPr lang="es" sz="1550">
                <a:solidFill>
                  <a:srgbClr val="D4D4D4"/>
                </a:solidFill>
                <a:latin typeface="Courier New"/>
                <a:ea typeface="Courier New"/>
                <a:cs typeface="Courier New"/>
                <a:sym typeface="Courier New"/>
              </a:rPr>
              <a:t>) </a:t>
            </a:r>
            <a:r>
              <a:rPr lang="es" sz="1550">
                <a:solidFill>
                  <a:srgbClr val="6A9955"/>
                </a:solidFill>
                <a:latin typeface="Courier New"/>
                <a:ea typeface="Courier New"/>
                <a:cs typeface="Courier New"/>
                <a:sym typeface="Courier New"/>
              </a:rPr>
              <a:t>// FALSE</a:t>
            </a:r>
            <a:endParaRPr sz="1900"/>
          </a:p>
        </p:txBody>
      </p:sp>
      <p:sp>
        <p:nvSpPr>
          <p:cNvPr id="315" name="Google Shape;315;p49"/>
          <p:cNvSpPr txBox="1"/>
          <p:nvPr/>
        </p:nvSpPr>
        <p:spPr>
          <a:xfrm>
            <a:off x="340350" y="126925"/>
            <a:ext cx="8803800" cy="4446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OPERADOR LÓGICO AND</a:t>
            </a:r>
            <a:endParaRPr i="1" sz="2000">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319" name="Shape 319"/>
        <p:cNvGrpSpPr/>
        <p:nvPr/>
      </p:nvGrpSpPr>
      <p:grpSpPr>
        <a:xfrm>
          <a:off x="0" y="0"/>
          <a:ext cx="0" cy="0"/>
          <a:chOff x="0" y="0"/>
          <a:chExt cx="0" cy="0"/>
        </a:xfrm>
      </p:grpSpPr>
      <p:sp>
        <p:nvSpPr>
          <p:cNvPr id="320" name="Google Shape;320;p50"/>
          <p:cNvSpPr txBox="1"/>
          <p:nvPr/>
        </p:nvSpPr>
        <p:spPr>
          <a:xfrm>
            <a:off x="474225" y="2077200"/>
            <a:ext cx="830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5000">
                <a:latin typeface="Anton"/>
                <a:ea typeface="Anton"/>
                <a:cs typeface="Anton"/>
                <a:sym typeface="Anton"/>
              </a:rPr>
              <a:t>OPERADOR LÓGICO OR</a:t>
            </a:r>
            <a:endParaRPr i="1" sz="4000">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1"/>
          <p:cNvSpPr txBox="1"/>
          <p:nvPr/>
        </p:nvSpPr>
        <p:spPr>
          <a:xfrm>
            <a:off x="485100" y="518275"/>
            <a:ext cx="8173800" cy="6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OPERADOR LÓGICO OR</a:t>
            </a:r>
            <a:endParaRPr i="1" sz="4000">
              <a:latin typeface="Anton"/>
              <a:ea typeface="Anton"/>
              <a:cs typeface="Anton"/>
              <a:sym typeface="Anton"/>
            </a:endParaRPr>
          </a:p>
        </p:txBody>
      </p:sp>
      <p:sp>
        <p:nvSpPr>
          <p:cNvPr id="326" name="Google Shape;326;p51"/>
          <p:cNvSpPr txBox="1"/>
          <p:nvPr/>
        </p:nvSpPr>
        <p:spPr>
          <a:xfrm>
            <a:off x="393875" y="1483475"/>
            <a:ext cx="8475300" cy="1015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OR ( || ) es sintácticamente similar al anterior, con la diferencia que consta de dos operandos y no de una condición explícita:</a:t>
            </a:r>
            <a:r>
              <a:rPr b="1" lang="es" sz="1700">
                <a:solidFill>
                  <a:schemeClr val="dk1"/>
                </a:solidFill>
                <a:latin typeface="Helvetica Neue"/>
                <a:ea typeface="Helvetica Neue"/>
                <a:cs typeface="Helvetica Neue"/>
                <a:sym typeface="Helvetica Neue"/>
              </a:rPr>
              <a:t> </a:t>
            </a:r>
            <a:r>
              <a:rPr b="1" lang="es" sz="1700">
                <a:solidFill>
                  <a:schemeClr val="dk1"/>
                </a:solidFill>
                <a:highlight>
                  <a:srgbClr val="3CEFAB"/>
                </a:highlight>
                <a:latin typeface="Helvetica Neue"/>
                <a:ea typeface="Helvetica Neue"/>
                <a:cs typeface="Helvetica Neue"/>
                <a:sym typeface="Helvetica Neue"/>
              </a:rPr>
              <a:t>operando1 </a:t>
            </a:r>
            <a:r>
              <a:rPr b="1" i="1" lang="es" sz="1700">
                <a:solidFill>
                  <a:schemeClr val="dk1"/>
                </a:solidFill>
                <a:highlight>
                  <a:srgbClr val="3CEFAB"/>
                </a:highlight>
                <a:latin typeface="Helvetica Neue"/>
                <a:ea typeface="Helvetica Neue"/>
                <a:cs typeface="Helvetica Neue"/>
                <a:sym typeface="Helvetica Neue"/>
              </a:rPr>
              <a:t>|| </a:t>
            </a:r>
            <a:r>
              <a:rPr b="1" lang="es" sz="1700">
                <a:solidFill>
                  <a:schemeClr val="dk1"/>
                </a:solidFill>
                <a:highlight>
                  <a:srgbClr val="3CEFAB"/>
                </a:highlight>
                <a:latin typeface="Helvetica Neue"/>
                <a:ea typeface="Helvetica Neue"/>
                <a:cs typeface="Helvetica Neue"/>
                <a:sym typeface="Helvetica Neue"/>
              </a:rPr>
              <a:t>operando2</a:t>
            </a:r>
            <a:r>
              <a:rPr lang="es" sz="1700">
                <a:solidFill>
                  <a:schemeClr val="dk1"/>
                </a:solidFill>
                <a:latin typeface="Helvetica Neue Light"/>
                <a:ea typeface="Helvetica Neue Light"/>
                <a:cs typeface="Helvetica Neue Light"/>
                <a:sym typeface="Helvetica Neue Light"/>
              </a:rPr>
              <a:t>.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0"/>
              </a:spcAft>
              <a:buNone/>
            </a:pPr>
            <a:r>
              <a:rPr lang="es" sz="1700">
                <a:solidFill>
                  <a:schemeClr val="dk1"/>
                </a:solidFill>
                <a:latin typeface="Helvetica Neue Light"/>
                <a:ea typeface="Helvetica Neue Light"/>
                <a:cs typeface="Helvetica Neue Light"/>
                <a:sym typeface="Helvetica Neue Light"/>
              </a:rPr>
              <a:t>Si no es </a:t>
            </a:r>
            <a:r>
              <a:rPr b="1" lang="es" sz="1700">
                <a:solidFill>
                  <a:schemeClr val="dk1"/>
                </a:solidFill>
                <a:latin typeface="Helvetica Neue"/>
                <a:ea typeface="Helvetica Neue"/>
                <a:cs typeface="Helvetica Neue"/>
                <a:sym typeface="Helvetica Neue"/>
              </a:rPr>
              <a:t>falsy </a:t>
            </a:r>
            <a:r>
              <a:rPr lang="es" sz="1700">
                <a:solidFill>
                  <a:schemeClr val="dk1"/>
                </a:solidFill>
                <a:latin typeface="Helvetica Neue Light"/>
                <a:ea typeface="Helvetica Neue Light"/>
                <a:cs typeface="Helvetica Neue Light"/>
                <a:sym typeface="Helvetica Neue Light"/>
              </a:rPr>
              <a:t>(si es distinto de 0, null, undefined, NaN, false, o string vacío), el operador </a:t>
            </a:r>
            <a:r>
              <a:rPr lang="es" sz="1700">
                <a:solidFill>
                  <a:schemeClr val="dk1"/>
                </a:solidFill>
                <a:latin typeface="Helvetica Neue Light"/>
                <a:ea typeface="Helvetica Neue Light"/>
                <a:cs typeface="Helvetica Neue Light"/>
                <a:sym typeface="Helvetica Neue Light"/>
              </a:rPr>
              <a:t>OR ( || ) retorna </a:t>
            </a:r>
            <a:r>
              <a:rPr b="1" lang="es" sz="1700">
                <a:solidFill>
                  <a:schemeClr val="dk1"/>
                </a:solidFill>
                <a:latin typeface="Helvetica Neue"/>
                <a:ea typeface="Helvetica Neue"/>
                <a:cs typeface="Helvetica Neue"/>
                <a:sym typeface="Helvetica Neue"/>
              </a:rPr>
              <a:t>operador1</a:t>
            </a:r>
            <a:r>
              <a:rPr lang="es" sz="1700">
                <a:solidFill>
                  <a:schemeClr val="dk1"/>
                </a:solidFill>
                <a:latin typeface="Helvetica Neue Light"/>
                <a:ea typeface="Helvetica Neue Light"/>
                <a:cs typeface="Helvetica Neue Light"/>
                <a:sym typeface="Helvetica Neue Light"/>
              </a:rPr>
              <a:t>.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1100"/>
              </a:spcAft>
              <a:buNone/>
            </a:pPr>
            <a:r>
              <a:rPr lang="es" sz="1700">
                <a:solidFill>
                  <a:schemeClr val="dk1"/>
                </a:solidFill>
                <a:latin typeface="Helvetica Neue Light"/>
                <a:ea typeface="Helvetica Neue Light"/>
                <a:cs typeface="Helvetica Neue Light"/>
                <a:sym typeface="Helvetica Neue Light"/>
              </a:rPr>
              <a:t>De lo contrario, retorna </a:t>
            </a:r>
            <a:r>
              <a:rPr b="1" lang="es" sz="1700">
                <a:solidFill>
                  <a:schemeClr val="dk1"/>
                </a:solidFill>
                <a:latin typeface="Helvetica Neue"/>
                <a:ea typeface="Helvetica Neue"/>
                <a:cs typeface="Helvetica Neue"/>
                <a:sym typeface="Helvetica Neue"/>
              </a:rPr>
              <a:t>operador2</a:t>
            </a:r>
            <a:r>
              <a:rPr lang="es" sz="1700">
                <a:solidFill>
                  <a:schemeClr val="dk1"/>
                </a:solidFill>
                <a:latin typeface="Helvetica Neue Light"/>
                <a:ea typeface="Helvetica Neue Light"/>
                <a:cs typeface="Helvetica Neue Light"/>
                <a:sym typeface="Helvetica Neue Light"/>
              </a:rPr>
              <a:t>.</a:t>
            </a:r>
            <a:endParaRPr sz="1700">
              <a:solidFill>
                <a:schemeClr val="dk1"/>
              </a:solidFill>
              <a:latin typeface="Helvetica Neue Light"/>
              <a:ea typeface="Helvetica Neue Light"/>
              <a:cs typeface="Helvetica Neue Light"/>
              <a:sym typeface="Helvetica Neue Light"/>
            </a:endParaRPr>
          </a:p>
        </p:txBody>
      </p:sp>
      <p:sp>
        <p:nvSpPr>
          <p:cNvPr id="327" name="Google Shape;327;p51"/>
          <p:cNvSpPr/>
          <p:nvPr/>
        </p:nvSpPr>
        <p:spPr>
          <a:xfrm>
            <a:off x="416925" y="2395450"/>
            <a:ext cx="8414400" cy="1544400"/>
          </a:xfrm>
          <a:prstGeom prst="rect">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2"/>
          <p:cNvSpPr txBox="1"/>
          <p:nvPr/>
        </p:nvSpPr>
        <p:spPr>
          <a:xfrm>
            <a:off x="340350" y="126925"/>
            <a:ext cx="8803800" cy="444600"/>
          </a:xfrm>
          <a:prstGeom prst="rect">
            <a:avLst/>
          </a:prstGeom>
          <a:solidFill>
            <a:srgbClr val="3CEFAB"/>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OPERADOR LÓGICO OR</a:t>
            </a:r>
            <a:endParaRPr i="1" sz="2000">
              <a:latin typeface="Anton"/>
              <a:ea typeface="Anton"/>
              <a:cs typeface="Anton"/>
              <a:sym typeface="Anton"/>
            </a:endParaRPr>
          </a:p>
        </p:txBody>
      </p:sp>
      <p:sp>
        <p:nvSpPr>
          <p:cNvPr id="333" name="Google Shape;333;p52"/>
          <p:cNvSpPr/>
          <p:nvPr/>
        </p:nvSpPr>
        <p:spPr>
          <a:xfrm>
            <a:off x="413425" y="1594025"/>
            <a:ext cx="8463000" cy="2831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2"/>
          <p:cNvSpPr txBox="1"/>
          <p:nvPr/>
        </p:nvSpPr>
        <p:spPr>
          <a:xfrm>
            <a:off x="485100" y="1594025"/>
            <a:ext cx="8173800" cy="2831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0</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"Falsy"</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Falsy</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40</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"Falsy"</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40</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null</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"Falsy"</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Falsy</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undefined</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"Falsy"</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Falsy</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CE9178"/>
                </a:solidFill>
                <a:latin typeface="Courier New"/>
                <a:ea typeface="Courier New"/>
                <a:cs typeface="Courier New"/>
                <a:sym typeface="Courier New"/>
              </a:rPr>
              <a:t>"Hola Mundo"</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"Falsy"</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Hola Mundo</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CE9178"/>
                </a:solidFill>
                <a:latin typeface="Courier New"/>
                <a:ea typeface="Courier New"/>
                <a:cs typeface="Courier New"/>
                <a:sym typeface="Courier New"/>
              </a:rPr>
              <a:t>""</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"Falsy"</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Falsy</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NaN</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"Falsy"</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Falsy</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true</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"Falsy"</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true</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false</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"Falsy"</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Falsy</a:t>
            </a:r>
            <a:endParaRPr sz="1700"/>
          </a:p>
        </p:txBody>
      </p:sp>
      <p:sp>
        <p:nvSpPr>
          <p:cNvPr id="335" name="Google Shape;335;p52"/>
          <p:cNvSpPr txBox="1"/>
          <p:nvPr/>
        </p:nvSpPr>
        <p:spPr>
          <a:xfrm>
            <a:off x="544050" y="711250"/>
            <a:ext cx="8055900" cy="49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A continuación, se presenta la </a:t>
            </a:r>
            <a:r>
              <a:rPr b="1" lang="es" sz="1700">
                <a:solidFill>
                  <a:schemeClr val="dk1"/>
                </a:solidFill>
                <a:latin typeface="Helvetica Neue"/>
                <a:ea typeface="Helvetica Neue"/>
                <a:cs typeface="Helvetica Neue"/>
                <a:sym typeface="Helvetica Neue"/>
              </a:rPr>
              <a:t>tabla de evaluación de valores falsy</a:t>
            </a:r>
            <a:r>
              <a:rPr lang="es" sz="1700">
                <a:solidFill>
                  <a:schemeClr val="dk1"/>
                </a:solidFill>
                <a:latin typeface="Helvetica Neue Light"/>
                <a:ea typeface="Helvetica Neue Light"/>
                <a:cs typeface="Helvetica Neue Light"/>
                <a:sym typeface="Helvetica Neue Light"/>
              </a:rPr>
              <a:t> para esclarecer cómo son los returns del operador lógico </a:t>
            </a:r>
            <a:r>
              <a:rPr lang="es" sz="1700">
                <a:solidFill>
                  <a:schemeClr val="dk1"/>
                </a:solidFill>
                <a:latin typeface="Helvetica Neue Light"/>
                <a:ea typeface="Helvetica Neue Light"/>
                <a:cs typeface="Helvetica Neue Light"/>
                <a:sym typeface="Helvetica Neue Light"/>
              </a:rPr>
              <a:t>OR ( ||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1100"/>
              </a:spcAft>
              <a:buNone/>
            </a:pPr>
            <a:r>
              <a:t/>
            </a:r>
            <a:endParaRPr sz="17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3"/>
          <p:cNvSpPr txBox="1"/>
          <p:nvPr/>
        </p:nvSpPr>
        <p:spPr>
          <a:xfrm>
            <a:off x="188400" y="784200"/>
            <a:ext cx="8767200" cy="498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Es versátil para </a:t>
            </a:r>
            <a:r>
              <a:rPr lang="es" sz="1700">
                <a:solidFill>
                  <a:schemeClr val="dk1"/>
                </a:solidFill>
                <a:highlight>
                  <a:srgbClr val="3CEFAB"/>
                </a:highlight>
                <a:latin typeface="Helvetica Neue Light"/>
                <a:ea typeface="Helvetica Neue Light"/>
                <a:cs typeface="Helvetica Neue Light"/>
                <a:sym typeface="Helvetica Neue Light"/>
              </a:rPr>
              <a:t>condicionar asignaciones de variables o de parámetros</a:t>
            </a:r>
            <a:r>
              <a:rPr lang="es" sz="1700">
                <a:solidFill>
                  <a:schemeClr val="dk1"/>
                </a:solidFill>
                <a:latin typeface="Helvetica Neue Light"/>
                <a:ea typeface="Helvetica Neue Light"/>
                <a:cs typeface="Helvetica Neue Light"/>
                <a:sym typeface="Helvetica Neue Light"/>
              </a:rPr>
              <a:t> sencillamente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1100"/>
              </a:spcAft>
              <a:buNone/>
            </a:pPr>
            <a:r>
              <a:t/>
            </a:r>
            <a:endParaRPr sz="1700">
              <a:solidFill>
                <a:schemeClr val="dk1"/>
              </a:solidFill>
              <a:latin typeface="Helvetica Neue Light"/>
              <a:ea typeface="Helvetica Neue Light"/>
              <a:cs typeface="Helvetica Neue Light"/>
              <a:sym typeface="Helvetica Neue Light"/>
            </a:endParaRPr>
          </a:p>
        </p:txBody>
      </p:sp>
      <p:sp>
        <p:nvSpPr>
          <p:cNvPr id="341" name="Google Shape;341;p53"/>
          <p:cNvSpPr/>
          <p:nvPr/>
        </p:nvSpPr>
        <p:spPr>
          <a:xfrm>
            <a:off x="448550" y="1361875"/>
            <a:ext cx="8365800" cy="2635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3"/>
          <p:cNvSpPr txBox="1"/>
          <p:nvPr/>
        </p:nvSpPr>
        <p:spPr>
          <a:xfrm>
            <a:off x="643100" y="1361875"/>
            <a:ext cx="7770000" cy="2043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usuario1</a:t>
            </a:r>
            <a:r>
              <a:rPr lang="es" sz="1150">
                <a:solidFill>
                  <a:srgbClr val="D4D4D4"/>
                </a:solidFill>
                <a:latin typeface="Courier New"/>
                <a:ea typeface="Courier New"/>
                <a:cs typeface="Courier New"/>
                <a:sym typeface="Courier New"/>
              </a:rPr>
              <a:t> =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"John Doe"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edad:</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14</a:t>
            </a:r>
            <a:endParaRPr sz="11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usuario2</a:t>
            </a:r>
            <a:r>
              <a:rPr lang="es" sz="1150">
                <a:solidFill>
                  <a:srgbClr val="D4D4D4"/>
                </a:solidFill>
                <a:latin typeface="Courier New"/>
                <a:ea typeface="Courier New"/>
                <a:cs typeface="Courier New"/>
                <a:sym typeface="Courier New"/>
              </a:rPr>
              <a:t> = </a:t>
            </a:r>
            <a:r>
              <a:rPr lang="es" sz="1150">
                <a:solidFill>
                  <a:srgbClr val="569CD6"/>
                </a:solidFill>
                <a:latin typeface="Courier New"/>
                <a:ea typeface="Courier New"/>
                <a:cs typeface="Courier New"/>
                <a:sym typeface="Courier New"/>
              </a:rPr>
              <a:t>null</a:t>
            </a:r>
            <a:endParaRPr sz="1150">
              <a:solidFill>
                <a:srgbClr val="569CD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usuario1</a:t>
            </a:r>
            <a:r>
              <a:rPr lang="es" sz="1150">
                <a:solidFill>
                  <a:srgbClr val="D4D4D4"/>
                </a:solidFill>
                <a:latin typeface="Courier New"/>
                <a:ea typeface="Courier New"/>
                <a:cs typeface="Courier New"/>
                <a:sym typeface="Courier New"/>
              </a:rPr>
              <a:t> || </a:t>
            </a:r>
            <a:r>
              <a:rPr lang="es" sz="1150">
                <a:solidFill>
                  <a:srgbClr val="CE9178"/>
                </a:solidFill>
                <a:latin typeface="Courier New"/>
                <a:ea typeface="Courier New"/>
                <a:cs typeface="Courier New"/>
                <a:sym typeface="Courier New"/>
              </a:rPr>
              <a:t>"El usuario no existe"</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6A9955"/>
                </a:solidFill>
                <a:latin typeface="Courier New"/>
                <a:ea typeface="Courier New"/>
                <a:cs typeface="Courier New"/>
                <a:sym typeface="Courier New"/>
              </a:rPr>
              <a:t>// { nombre: 'John Doe', edad: 14 }</a:t>
            </a:r>
            <a:endParaRPr sz="1500"/>
          </a:p>
        </p:txBody>
      </p:sp>
      <p:sp>
        <p:nvSpPr>
          <p:cNvPr id="343" name="Google Shape;343;p53"/>
          <p:cNvSpPr txBox="1"/>
          <p:nvPr/>
        </p:nvSpPr>
        <p:spPr>
          <a:xfrm>
            <a:off x="643100" y="3395875"/>
            <a:ext cx="7362300" cy="601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usuario2</a:t>
            </a:r>
            <a:r>
              <a:rPr lang="es" sz="1150">
                <a:solidFill>
                  <a:srgbClr val="D4D4D4"/>
                </a:solidFill>
                <a:latin typeface="Courier New"/>
                <a:ea typeface="Courier New"/>
                <a:cs typeface="Courier New"/>
                <a:sym typeface="Courier New"/>
              </a:rPr>
              <a:t> || </a:t>
            </a:r>
            <a:r>
              <a:rPr lang="es" sz="1150">
                <a:solidFill>
                  <a:srgbClr val="CE9178"/>
                </a:solidFill>
                <a:latin typeface="Courier New"/>
                <a:ea typeface="Courier New"/>
                <a:cs typeface="Courier New"/>
                <a:sym typeface="Courier New"/>
              </a:rPr>
              <a:t>"El usuario no existe"</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6A9955"/>
                </a:solidFill>
                <a:latin typeface="Courier New"/>
                <a:ea typeface="Courier New"/>
                <a:cs typeface="Courier New"/>
                <a:sym typeface="Courier New"/>
              </a:rPr>
              <a:t>// El usuario no existe</a:t>
            </a:r>
            <a:endParaRPr sz="1500"/>
          </a:p>
        </p:txBody>
      </p:sp>
      <p:sp>
        <p:nvSpPr>
          <p:cNvPr id="344" name="Google Shape;344;p53"/>
          <p:cNvSpPr txBox="1"/>
          <p:nvPr/>
        </p:nvSpPr>
        <p:spPr>
          <a:xfrm>
            <a:off x="796350" y="4174025"/>
            <a:ext cx="7551300" cy="49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700">
                <a:solidFill>
                  <a:schemeClr val="dk1"/>
                </a:solidFill>
                <a:latin typeface="Helvetica Neue Light"/>
                <a:ea typeface="Helvetica Neue Light"/>
                <a:cs typeface="Helvetica Neue Light"/>
                <a:sym typeface="Helvetica Neue Light"/>
              </a:rPr>
              <a:t>También es útil para </a:t>
            </a:r>
            <a:r>
              <a:rPr lang="es" sz="1700">
                <a:solidFill>
                  <a:schemeClr val="dk1"/>
                </a:solidFill>
                <a:highlight>
                  <a:srgbClr val="3CEFAB"/>
                </a:highlight>
                <a:latin typeface="Helvetica Neue Light"/>
                <a:ea typeface="Helvetica Neue Light"/>
                <a:cs typeface="Helvetica Neue Light"/>
                <a:sym typeface="Helvetica Neue Light"/>
              </a:rPr>
              <a:t>inicializar variables de forma condicionada</a:t>
            </a:r>
            <a:r>
              <a:rPr lang="es" sz="1700">
                <a:solidFill>
                  <a:schemeClr val="dk1"/>
                </a:solidFill>
                <a:latin typeface="Helvetica Neue Light"/>
                <a:ea typeface="Helvetica Neue Light"/>
                <a:cs typeface="Helvetica Neue Light"/>
                <a:sym typeface="Helvetica Neue Light"/>
              </a:rPr>
              <a:t> evaluando algún valor previo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100"/>
              </a:spcBef>
              <a:spcAft>
                <a:spcPts val="1100"/>
              </a:spcAft>
              <a:buNone/>
            </a:pPr>
            <a:r>
              <a:t/>
            </a:r>
            <a:endParaRPr sz="1700">
              <a:solidFill>
                <a:schemeClr val="dk1"/>
              </a:solidFill>
              <a:latin typeface="Helvetica Neue Light"/>
              <a:ea typeface="Helvetica Neue Light"/>
              <a:cs typeface="Helvetica Neue Light"/>
              <a:sym typeface="Helvetica Neue Light"/>
            </a:endParaRPr>
          </a:p>
        </p:txBody>
      </p:sp>
      <p:sp>
        <p:nvSpPr>
          <p:cNvPr id="345" name="Google Shape;345;p53"/>
          <p:cNvSpPr txBox="1"/>
          <p:nvPr/>
        </p:nvSpPr>
        <p:spPr>
          <a:xfrm>
            <a:off x="340350" y="126925"/>
            <a:ext cx="8803800" cy="444600"/>
          </a:xfrm>
          <a:prstGeom prst="rect">
            <a:avLst/>
          </a:prstGeom>
          <a:solidFill>
            <a:srgbClr val="3CEFAB"/>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OPERADOR LÓGICO OR</a:t>
            </a:r>
            <a:endParaRPr i="1" sz="2000">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4"/>
          <p:cNvSpPr txBox="1"/>
          <p:nvPr/>
        </p:nvSpPr>
        <p:spPr>
          <a:xfrm>
            <a:off x="121500" y="632325"/>
            <a:ext cx="8901000" cy="49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100"/>
              </a:spcAft>
              <a:buNone/>
            </a:pPr>
            <a:r>
              <a:rPr lang="es" sz="1700">
                <a:solidFill>
                  <a:schemeClr val="dk1"/>
                </a:solidFill>
                <a:latin typeface="Helvetica Neue Light"/>
                <a:ea typeface="Helvetica Neue Light"/>
                <a:cs typeface="Helvetica Neue Light"/>
                <a:sym typeface="Helvetica Neue Light"/>
              </a:rPr>
              <a:t>🛒 </a:t>
            </a:r>
            <a:r>
              <a:rPr b="1" lang="es" sz="1700">
                <a:solidFill>
                  <a:schemeClr val="dk1"/>
                </a:solidFill>
                <a:latin typeface="Helvetica Neue"/>
                <a:ea typeface="Helvetica Neue"/>
                <a:cs typeface="Helvetica Neue"/>
                <a:sym typeface="Helvetica Neue"/>
              </a:rPr>
              <a:t>Por ejemplo</a:t>
            </a:r>
            <a:r>
              <a:rPr lang="es" sz="1700">
                <a:solidFill>
                  <a:schemeClr val="dk1"/>
                </a:solidFill>
                <a:latin typeface="Helvetica Neue Light"/>
                <a:ea typeface="Helvetica Neue Light"/>
                <a:cs typeface="Helvetica Neue Light"/>
                <a:sym typeface="Helvetica Neue Light"/>
              </a:rPr>
              <a:t>, para recuperar el último estado de un carrito de compras del usuario almacenado en localStorage al iniciar mi app podría hacer esto:</a:t>
            </a:r>
            <a:endParaRPr sz="1700">
              <a:solidFill>
                <a:schemeClr val="dk1"/>
              </a:solidFill>
              <a:latin typeface="Helvetica Neue Light"/>
              <a:ea typeface="Helvetica Neue Light"/>
              <a:cs typeface="Helvetica Neue Light"/>
              <a:sym typeface="Helvetica Neue Light"/>
            </a:endParaRPr>
          </a:p>
        </p:txBody>
      </p:sp>
      <p:sp>
        <p:nvSpPr>
          <p:cNvPr id="351" name="Google Shape;351;p54"/>
          <p:cNvSpPr/>
          <p:nvPr/>
        </p:nvSpPr>
        <p:spPr>
          <a:xfrm>
            <a:off x="389100" y="1410500"/>
            <a:ext cx="8365800" cy="2310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4"/>
          <p:cNvSpPr txBox="1"/>
          <p:nvPr/>
        </p:nvSpPr>
        <p:spPr>
          <a:xfrm>
            <a:off x="620125" y="1338750"/>
            <a:ext cx="7891500" cy="2466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let</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carrito</a:t>
            </a:r>
            <a:endParaRPr sz="1250">
              <a:solidFill>
                <a:srgbClr val="9CDCFE"/>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let</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carritoLocalStorage</a:t>
            </a:r>
            <a:r>
              <a:rPr lang="es" sz="1250">
                <a:solidFill>
                  <a:srgbClr val="D4D4D4"/>
                </a:solidFill>
                <a:latin typeface="Courier New"/>
                <a:ea typeface="Courier New"/>
                <a:cs typeface="Courier New"/>
                <a:sym typeface="Courier New"/>
              </a:rPr>
              <a:t> = </a:t>
            </a:r>
            <a:r>
              <a:rPr lang="es" sz="1250">
                <a:solidFill>
                  <a:srgbClr val="9CDCFE"/>
                </a:solidFill>
                <a:latin typeface="Courier New"/>
                <a:ea typeface="Courier New"/>
                <a:cs typeface="Courier New"/>
                <a:sym typeface="Courier New"/>
              </a:rPr>
              <a:t>JSON</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parse</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localStorage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getItem</a:t>
            </a:r>
            <a:r>
              <a:rPr lang="es" sz="1250">
                <a:solidFill>
                  <a:srgbClr val="D4D4D4"/>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'carrito'</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C586C0"/>
                </a:solidFill>
                <a:latin typeface="Courier New"/>
                <a:ea typeface="Courier New"/>
                <a:cs typeface="Courier New"/>
                <a:sym typeface="Courier New"/>
              </a:rPr>
              <a:t>if</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carritoLocalStorage</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carrito</a:t>
            </a:r>
            <a:r>
              <a:rPr lang="es" sz="1250">
                <a:solidFill>
                  <a:srgbClr val="D4D4D4"/>
                </a:solidFill>
                <a:latin typeface="Courier New"/>
                <a:ea typeface="Courier New"/>
                <a:cs typeface="Courier New"/>
                <a:sym typeface="Courier New"/>
              </a:rPr>
              <a:t> = </a:t>
            </a:r>
            <a:r>
              <a:rPr lang="es" sz="1250">
                <a:solidFill>
                  <a:srgbClr val="9CDCFE"/>
                </a:solidFill>
                <a:latin typeface="Courier New"/>
                <a:ea typeface="Courier New"/>
                <a:cs typeface="Courier New"/>
                <a:sym typeface="Courier New"/>
              </a:rPr>
              <a:t>carritoLocalStorage</a:t>
            </a:r>
            <a:endParaRPr sz="1250">
              <a:solidFill>
                <a:srgbClr val="9CDCFE"/>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C586C0"/>
                </a:solidFill>
                <a:latin typeface="Courier New"/>
                <a:ea typeface="Courier New"/>
                <a:cs typeface="Courier New"/>
                <a:sym typeface="Courier New"/>
              </a:rPr>
              <a:t>else</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carrito</a:t>
            </a:r>
            <a:r>
              <a:rPr lang="es" sz="1250">
                <a:solidFill>
                  <a:srgbClr val="D4D4D4"/>
                </a:solidFill>
                <a:latin typeface="Courier New"/>
                <a:ea typeface="Courier New"/>
                <a:cs typeface="Courier New"/>
                <a:sym typeface="Courier New"/>
              </a:rPr>
              <a:t> =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600"/>
          </a:p>
        </p:txBody>
      </p:sp>
      <p:sp>
        <p:nvSpPr>
          <p:cNvPr id="353" name="Google Shape;353;p54"/>
          <p:cNvSpPr txBox="1"/>
          <p:nvPr/>
        </p:nvSpPr>
        <p:spPr>
          <a:xfrm>
            <a:off x="340350" y="126925"/>
            <a:ext cx="8803800" cy="444600"/>
          </a:xfrm>
          <a:prstGeom prst="rect">
            <a:avLst/>
          </a:prstGeom>
          <a:solidFill>
            <a:srgbClr val="3CEFAB"/>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OPERADOR LÓGICO OR</a:t>
            </a:r>
            <a:endParaRPr i="1" sz="2000">
              <a:latin typeface="Anton"/>
              <a:ea typeface="Anton"/>
              <a:cs typeface="Anton"/>
              <a:sym typeface="Anton"/>
            </a:endParaRPr>
          </a:p>
        </p:txBody>
      </p:sp>
      <p:sp>
        <p:nvSpPr>
          <p:cNvPr id="354" name="Google Shape;354;p54"/>
          <p:cNvSpPr txBox="1"/>
          <p:nvPr/>
        </p:nvSpPr>
        <p:spPr>
          <a:xfrm>
            <a:off x="291750" y="3720800"/>
            <a:ext cx="8901000" cy="498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None/>
            </a:pPr>
            <a:r>
              <a:rPr lang="es" sz="1700">
                <a:solidFill>
                  <a:schemeClr val="dk1"/>
                </a:solidFill>
                <a:latin typeface="Helvetica Neue Light"/>
                <a:ea typeface="Helvetica Neue Light"/>
                <a:cs typeface="Helvetica Neue Light"/>
                <a:sym typeface="Helvetica Neue Light"/>
              </a:rPr>
              <a:t>🛒 O simplificar el proceso con el operador lógico OR ( || ).</a:t>
            </a:r>
            <a:endParaRPr sz="1700">
              <a:solidFill>
                <a:schemeClr val="dk1"/>
              </a:solidFill>
              <a:latin typeface="Helvetica Neue Light"/>
              <a:ea typeface="Helvetica Neue Light"/>
              <a:cs typeface="Helvetica Neue Light"/>
              <a:sym typeface="Helvetica Neue Light"/>
            </a:endParaRPr>
          </a:p>
        </p:txBody>
      </p:sp>
      <p:sp>
        <p:nvSpPr>
          <p:cNvPr id="355" name="Google Shape;355;p54"/>
          <p:cNvSpPr/>
          <p:nvPr/>
        </p:nvSpPr>
        <p:spPr>
          <a:xfrm>
            <a:off x="389100" y="4170750"/>
            <a:ext cx="8365800" cy="444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4"/>
          <p:cNvSpPr txBox="1"/>
          <p:nvPr/>
        </p:nvSpPr>
        <p:spPr>
          <a:xfrm>
            <a:off x="559350" y="4170750"/>
            <a:ext cx="8173800" cy="423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550">
                <a:solidFill>
                  <a:srgbClr val="569CD6"/>
                </a:solidFill>
                <a:latin typeface="Courier New"/>
                <a:ea typeface="Courier New"/>
                <a:cs typeface="Courier New"/>
                <a:sym typeface="Courier New"/>
              </a:rPr>
              <a:t>const</a:t>
            </a:r>
            <a:r>
              <a:rPr lang="es" sz="1550">
                <a:solidFill>
                  <a:srgbClr val="D4D4D4"/>
                </a:solidFill>
                <a:latin typeface="Courier New"/>
                <a:ea typeface="Courier New"/>
                <a:cs typeface="Courier New"/>
                <a:sym typeface="Courier New"/>
              </a:rPr>
              <a:t> </a:t>
            </a:r>
            <a:r>
              <a:rPr lang="es" sz="1550">
                <a:solidFill>
                  <a:srgbClr val="4FC1FF"/>
                </a:solidFill>
                <a:latin typeface="Courier New"/>
                <a:ea typeface="Courier New"/>
                <a:cs typeface="Courier New"/>
                <a:sym typeface="Courier New"/>
              </a:rPr>
              <a:t>carrito</a:t>
            </a:r>
            <a:r>
              <a:rPr lang="es" sz="1550">
                <a:solidFill>
                  <a:srgbClr val="D4D4D4"/>
                </a:solidFill>
                <a:latin typeface="Courier New"/>
                <a:ea typeface="Courier New"/>
                <a:cs typeface="Courier New"/>
                <a:sym typeface="Courier New"/>
              </a:rPr>
              <a:t> = </a:t>
            </a:r>
            <a:r>
              <a:rPr lang="es" sz="1550">
                <a:solidFill>
                  <a:srgbClr val="9CDCFE"/>
                </a:solidFill>
                <a:latin typeface="Courier New"/>
                <a:ea typeface="Courier New"/>
                <a:cs typeface="Courier New"/>
                <a:sym typeface="Courier New"/>
              </a:rPr>
              <a:t>JSON</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parse</a:t>
            </a:r>
            <a:r>
              <a:rPr lang="es" sz="1550">
                <a:solidFill>
                  <a:srgbClr val="D4D4D4"/>
                </a:solidFill>
                <a:latin typeface="Courier New"/>
                <a:ea typeface="Courier New"/>
                <a:cs typeface="Courier New"/>
                <a:sym typeface="Courier New"/>
              </a:rPr>
              <a:t>(</a:t>
            </a:r>
            <a:r>
              <a:rPr lang="es" sz="1550">
                <a:solidFill>
                  <a:srgbClr val="9CDCFE"/>
                </a:solidFill>
                <a:latin typeface="Courier New"/>
                <a:ea typeface="Courier New"/>
                <a:cs typeface="Courier New"/>
                <a:sym typeface="Courier New"/>
              </a:rPr>
              <a:t>localStorage</a:t>
            </a:r>
            <a:r>
              <a:rPr lang="es" sz="1550">
                <a:solidFill>
                  <a:srgbClr val="D4D4D4"/>
                </a:solidFill>
                <a:latin typeface="Courier New"/>
                <a:ea typeface="Courier New"/>
                <a:cs typeface="Courier New"/>
                <a:sym typeface="Courier New"/>
              </a:rPr>
              <a:t>.</a:t>
            </a:r>
            <a:r>
              <a:rPr lang="es" sz="1550">
                <a:solidFill>
                  <a:srgbClr val="DCDCAA"/>
                </a:solidFill>
                <a:latin typeface="Courier New"/>
                <a:ea typeface="Courier New"/>
                <a:cs typeface="Courier New"/>
                <a:sym typeface="Courier New"/>
              </a:rPr>
              <a:t>getItem</a:t>
            </a:r>
            <a:r>
              <a:rPr lang="es" sz="1550">
                <a:solidFill>
                  <a:srgbClr val="D4D4D4"/>
                </a:solidFill>
                <a:latin typeface="Courier New"/>
                <a:ea typeface="Courier New"/>
                <a:cs typeface="Courier New"/>
                <a:sym typeface="Courier New"/>
              </a:rPr>
              <a:t>(</a:t>
            </a:r>
            <a:r>
              <a:rPr lang="es" sz="1550">
                <a:solidFill>
                  <a:srgbClr val="CE9178"/>
                </a:solidFill>
                <a:latin typeface="Courier New"/>
                <a:ea typeface="Courier New"/>
                <a:cs typeface="Courier New"/>
                <a:sym typeface="Courier New"/>
              </a:rPr>
              <a:t>'carrito'</a:t>
            </a:r>
            <a:r>
              <a:rPr lang="es" sz="1550">
                <a:solidFill>
                  <a:srgbClr val="D4D4D4"/>
                </a:solidFill>
                <a:latin typeface="Courier New"/>
                <a:ea typeface="Courier New"/>
                <a:cs typeface="Courier New"/>
                <a:sym typeface="Courier New"/>
              </a:rPr>
              <a:t>)) || []</a:t>
            </a:r>
            <a:endParaRPr sz="1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 name="Shape 360"/>
        <p:cNvGrpSpPr/>
        <p:nvPr/>
      </p:nvGrpSpPr>
      <p:grpSpPr>
        <a:xfrm>
          <a:off x="0" y="0"/>
          <a:ext cx="0" cy="0"/>
          <a:chOff x="0" y="0"/>
          <a:chExt cx="0" cy="0"/>
        </a:xfrm>
      </p:grpSpPr>
      <p:sp>
        <p:nvSpPr>
          <p:cNvPr id="361" name="Google Shape;361;p55"/>
          <p:cNvSpPr txBox="1"/>
          <p:nvPr/>
        </p:nvSpPr>
        <p:spPr>
          <a:xfrm>
            <a:off x="852188" y="1251600"/>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000">
                <a:solidFill>
                  <a:srgbClr val="E0FF00"/>
                </a:solidFill>
                <a:latin typeface="Anton"/>
                <a:ea typeface="Anton"/>
                <a:cs typeface="Anton"/>
                <a:sym typeface="Anton"/>
              </a:rPr>
              <a:t>EJEMPLO EN VIVO</a:t>
            </a:r>
            <a:endParaRPr i="1" sz="3000">
              <a:solidFill>
                <a:srgbClr val="E0FF00"/>
              </a:solidFill>
              <a:latin typeface="Didact Gothic"/>
              <a:ea typeface="Didact Gothic"/>
              <a:cs typeface="Didact Gothic"/>
              <a:sym typeface="Didact Gothic"/>
            </a:endParaRPr>
          </a:p>
          <a:p>
            <a:pPr indent="0" lvl="0" marL="0" rtl="0" algn="ctr">
              <a:spcBef>
                <a:spcPts val="1000"/>
              </a:spcBef>
              <a:spcAft>
                <a:spcPts val="0"/>
              </a:spcAft>
              <a:buNone/>
            </a:pPr>
            <a:r>
              <a:rPr i="1" lang="es" sz="2000">
                <a:solidFill>
                  <a:schemeClr val="lt1"/>
                </a:solidFill>
                <a:latin typeface="Helvetica Neue Light"/>
                <a:ea typeface="Helvetica Neue Light"/>
                <a:cs typeface="Helvetica Neue Light"/>
                <a:sym typeface="Helvetica Neue Light"/>
              </a:rPr>
              <a:t>Vemos al </a:t>
            </a:r>
            <a:r>
              <a:rPr b="1" i="1" lang="es" sz="2000">
                <a:solidFill>
                  <a:schemeClr val="lt1"/>
                </a:solidFill>
                <a:latin typeface="Helvetica Neue"/>
                <a:ea typeface="Helvetica Neue"/>
                <a:cs typeface="Helvetica Neue"/>
                <a:sym typeface="Helvetica Neue"/>
              </a:rPr>
              <a:t>operador ternario</a:t>
            </a:r>
            <a:r>
              <a:rPr i="1" lang="es" sz="2000">
                <a:solidFill>
                  <a:schemeClr val="lt1"/>
                </a:solidFill>
                <a:latin typeface="Helvetica Neue Light"/>
                <a:ea typeface="Helvetica Neue Light"/>
                <a:cs typeface="Helvetica Neue Light"/>
                <a:sym typeface="Helvetica Neue Light"/>
              </a:rPr>
              <a:t> y los </a:t>
            </a:r>
            <a:r>
              <a:rPr b="1" i="1" lang="es" sz="2000">
                <a:solidFill>
                  <a:schemeClr val="lt1"/>
                </a:solidFill>
                <a:latin typeface="Helvetica Neue"/>
                <a:ea typeface="Helvetica Neue"/>
                <a:cs typeface="Helvetica Neue"/>
                <a:sym typeface="Helvetica Neue"/>
              </a:rPr>
              <a:t>operadores lógicos AND y OR </a:t>
            </a:r>
            <a:r>
              <a:rPr i="1" lang="es" sz="2000">
                <a:solidFill>
                  <a:schemeClr val="lt1"/>
                </a:solidFill>
                <a:latin typeface="Helvetica Neue Light"/>
                <a:ea typeface="Helvetica Neue Light"/>
                <a:cs typeface="Helvetica Neue Light"/>
                <a:sym typeface="Helvetica Neue Light"/>
              </a:rPr>
              <a:t>en acción.</a:t>
            </a:r>
            <a:endParaRPr i="1" sz="20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solidFill>
                <a:srgbClr val="E8E7E3"/>
              </a:solidFill>
              <a:latin typeface="Helvetica Neue Light"/>
              <a:ea typeface="Helvetica Neue Light"/>
              <a:cs typeface="Helvetica Neue Light"/>
              <a:sym typeface="Helvetica Neue Light"/>
            </a:endParaRPr>
          </a:p>
        </p:txBody>
      </p:sp>
      <p:pic>
        <p:nvPicPr>
          <p:cNvPr id="362" name="Google Shape;362;p55"/>
          <p:cNvPicPr preferRelativeResize="0"/>
          <p:nvPr/>
        </p:nvPicPr>
        <p:blipFill rotWithShape="1">
          <a:blip r:embed="rId4">
            <a:alphaModFix/>
          </a:blip>
          <a:srcRect b="0" l="0" r="0" t="0"/>
          <a:stretch/>
        </p:blipFill>
        <p:spPr>
          <a:xfrm>
            <a:off x="3978725" y="421625"/>
            <a:ext cx="1186525" cy="1186525"/>
          </a:xfrm>
          <a:prstGeom prst="rect">
            <a:avLst/>
          </a:prstGeom>
          <a:noFill/>
          <a:ln>
            <a:noFill/>
          </a:ln>
        </p:spPr>
      </p:pic>
      <p:sp>
        <p:nvSpPr>
          <p:cNvPr id="363" name="Google Shape;363;p55"/>
          <p:cNvSpPr txBox="1"/>
          <p:nvPr/>
        </p:nvSpPr>
        <p:spPr>
          <a:xfrm>
            <a:off x="2925200" y="342870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800"/>
              <a:t>😎</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29"/>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solidFill>
                  <a:srgbClr val="E0FF00"/>
                </a:solidFill>
                <a:latin typeface="Anton"/>
                <a:ea typeface="Anton"/>
                <a:cs typeface="Anton"/>
                <a:sym typeface="Anton"/>
              </a:rPr>
              <a:t>¿DUDAS DEL ON-BOARDING?</a:t>
            </a:r>
            <a:endParaRPr i="1" sz="4000">
              <a:solidFill>
                <a:srgbClr val="E0FF00"/>
              </a:solidFill>
              <a:latin typeface="Anton"/>
              <a:ea typeface="Anton"/>
              <a:cs typeface="Anton"/>
              <a:sym typeface="Anton"/>
            </a:endParaRPr>
          </a:p>
        </p:txBody>
      </p:sp>
      <p:sp>
        <p:nvSpPr>
          <p:cNvPr id="117" name="Google Shape;117;p29">
            <a:hlinkClick r:id="rId4"/>
          </p:cNvPr>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Anton"/>
                <a:ea typeface="Anton"/>
                <a:cs typeface="Anton"/>
                <a:sym typeface="Anton"/>
              </a:rPr>
              <a:t>MíRALO AQUí</a:t>
            </a:r>
            <a:endParaRPr sz="1800">
              <a:solidFill>
                <a:srgbClr val="FFFFFF"/>
              </a:solidFill>
              <a:latin typeface="Anton"/>
              <a:ea typeface="Anton"/>
              <a:cs typeface="Anton"/>
              <a:sym typeface="Anton"/>
            </a:endParaRPr>
          </a:p>
        </p:txBody>
      </p:sp>
      <p:pic>
        <p:nvPicPr>
          <p:cNvPr descr="Tiger Face on Apple iOS 12.2" id="118" name="Google Shape;118;p29"/>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1400" scaled="0"/>
        </a:gradFill>
      </p:bgPr>
    </p:bg>
    <p:spTree>
      <p:nvGrpSpPr>
        <p:cNvPr id="367" name="Shape 367"/>
        <p:cNvGrpSpPr/>
        <p:nvPr/>
      </p:nvGrpSpPr>
      <p:grpSpPr>
        <a:xfrm>
          <a:off x="0" y="0"/>
          <a:ext cx="0" cy="0"/>
          <a:chOff x="0" y="0"/>
          <a:chExt cx="0" cy="0"/>
        </a:xfrm>
      </p:grpSpPr>
      <p:sp>
        <p:nvSpPr>
          <p:cNvPr id="368" name="Google Shape;368;p56"/>
          <p:cNvSpPr txBox="1"/>
          <p:nvPr/>
        </p:nvSpPr>
        <p:spPr>
          <a:xfrm>
            <a:off x="474225" y="2077200"/>
            <a:ext cx="830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5000">
                <a:latin typeface="Anton"/>
                <a:ea typeface="Anton"/>
                <a:cs typeface="Anton"/>
                <a:sym typeface="Anton"/>
              </a:rPr>
              <a:t>OPERADOR </a:t>
            </a:r>
            <a:r>
              <a:rPr i="1" lang="es" sz="5000">
                <a:solidFill>
                  <a:schemeClr val="dk1"/>
                </a:solidFill>
                <a:latin typeface="Anton"/>
                <a:ea typeface="Anton"/>
                <a:cs typeface="Anton"/>
                <a:sym typeface="Anton"/>
              </a:rPr>
              <a:t>NULLISH COALESCING</a:t>
            </a:r>
            <a:endParaRPr i="1" sz="5000">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7"/>
          <p:cNvSpPr txBox="1"/>
          <p:nvPr/>
        </p:nvSpPr>
        <p:spPr>
          <a:xfrm>
            <a:off x="485100" y="158075"/>
            <a:ext cx="8173800" cy="680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None/>
            </a:pPr>
            <a:r>
              <a:rPr i="1" lang="es" sz="4000">
                <a:solidFill>
                  <a:schemeClr val="dk1"/>
                </a:solidFill>
                <a:latin typeface="Anton"/>
                <a:ea typeface="Anton"/>
                <a:cs typeface="Anton"/>
                <a:sym typeface="Anton"/>
              </a:rPr>
              <a:t>OPERADOR NULLISH COALESCING</a:t>
            </a:r>
            <a:endParaRPr i="1" sz="4000">
              <a:latin typeface="Anton"/>
              <a:ea typeface="Anton"/>
              <a:cs typeface="Anton"/>
              <a:sym typeface="Anton"/>
            </a:endParaRPr>
          </a:p>
        </p:txBody>
      </p:sp>
      <p:sp>
        <p:nvSpPr>
          <p:cNvPr id="374" name="Google Shape;374;p57"/>
          <p:cNvSpPr txBox="1"/>
          <p:nvPr/>
        </p:nvSpPr>
        <p:spPr>
          <a:xfrm>
            <a:off x="418200" y="936300"/>
            <a:ext cx="8475300" cy="101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100"/>
              </a:spcAft>
              <a:buNone/>
            </a:pPr>
            <a:r>
              <a:rPr lang="es" sz="1700">
                <a:solidFill>
                  <a:schemeClr val="dk1"/>
                </a:solidFill>
                <a:latin typeface="Helvetica Neue Light"/>
                <a:ea typeface="Helvetica Neue Light"/>
                <a:cs typeface="Helvetica Neue Light"/>
                <a:sym typeface="Helvetica Neue Light"/>
              </a:rPr>
              <a:t>Este </a:t>
            </a:r>
            <a:r>
              <a:rPr b="1" lang="es" sz="1700">
                <a:solidFill>
                  <a:schemeClr val="dk1"/>
                </a:solidFill>
                <a:latin typeface="Helvetica Neue"/>
                <a:ea typeface="Helvetica Neue"/>
                <a:cs typeface="Helvetica Neue"/>
                <a:sym typeface="Helvetica Neue"/>
              </a:rPr>
              <a:t>Operador (??)</a:t>
            </a:r>
            <a:r>
              <a:rPr lang="es" sz="1700">
                <a:solidFill>
                  <a:schemeClr val="dk1"/>
                </a:solidFill>
                <a:latin typeface="Helvetica Neue Light"/>
                <a:ea typeface="Helvetica Neue Light"/>
                <a:cs typeface="Helvetica Neue Light"/>
                <a:sym typeface="Helvetica Neue Light"/>
              </a:rPr>
              <a:t> funciona igual que el Operador </a:t>
            </a:r>
            <a:r>
              <a:rPr lang="es" sz="1700">
                <a:solidFill>
                  <a:schemeClr val="dk1"/>
                </a:solidFill>
                <a:latin typeface="Helvetica Neue Light"/>
                <a:ea typeface="Helvetica Neue Light"/>
                <a:cs typeface="Helvetica Neue Light"/>
                <a:sym typeface="Helvetica Neue Light"/>
              </a:rPr>
              <a:t>OR ( || ), con la diferencia que admite más valores como ‘verdaderos’. En este caso, sólo obtenemos </a:t>
            </a:r>
            <a:r>
              <a:rPr b="1" lang="es" sz="1700">
                <a:solidFill>
                  <a:schemeClr val="dk1"/>
                </a:solidFill>
                <a:latin typeface="Helvetica Neue"/>
                <a:ea typeface="Helvetica Neue"/>
                <a:cs typeface="Helvetica Neue"/>
                <a:sym typeface="Helvetica Neue"/>
              </a:rPr>
              <a:t>nullish </a:t>
            </a:r>
            <a:r>
              <a:rPr lang="es" sz="1700">
                <a:solidFill>
                  <a:schemeClr val="dk1"/>
                </a:solidFill>
                <a:latin typeface="Helvetica Neue Light"/>
                <a:ea typeface="Helvetica Neue Light"/>
                <a:cs typeface="Helvetica Neue Light"/>
                <a:sym typeface="Helvetica Neue Light"/>
              </a:rPr>
              <a:t>en dos casos:</a:t>
            </a:r>
            <a:endParaRPr sz="1700">
              <a:solidFill>
                <a:schemeClr val="dk1"/>
              </a:solidFill>
              <a:latin typeface="Helvetica Neue Light"/>
              <a:ea typeface="Helvetica Neue Light"/>
              <a:cs typeface="Helvetica Neue Light"/>
              <a:sym typeface="Helvetica Neue Light"/>
            </a:endParaRPr>
          </a:p>
        </p:txBody>
      </p:sp>
      <p:sp>
        <p:nvSpPr>
          <p:cNvPr id="375" name="Google Shape;375;p57"/>
          <p:cNvSpPr/>
          <p:nvPr/>
        </p:nvSpPr>
        <p:spPr>
          <a:xfrm>
            <a:off x="424350" y="1811775"/>
            <a:ext cx="8463000" cy="2687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7"/>
          <p:cNvSpPr txBox="1"/>
          <p:nvPr/>
        </p:nvSpPr>
        <p:spPr>
          <a:xfrm>
            <a:off x="565825" y="1739925"/>
            <a:ext cx="6851400" cy="2831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0</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"Nullish"</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0</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B5CEA8"/>
                </a:solidFill>
                <a:latin typeface="Courier New"/>
                <a:ea typeface="Courier New"/>
                <a:cs typeface="Courier New"/>
                <a:sym typeface="Courier New"/>
              </a:rPr>
              <a:t>40</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"Nullish"</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40</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null</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"Nullish"</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Nullish</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undefined</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"Nullish"</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Nullish</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CE9178"/>
                </a:solidFill>
                <a:latin typeface="Courier New"/>
                <a:ea typeface="Courier New"/>
                <a:cs typeface="Courier New"/>
                <a:sym typeface="Courier New"/>
              </a:rPr>
              <a:t>"Hola Mundo"</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"Nullish"</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Hola Mundo</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CE9178"/>
                </a:solidFill>
                <a:latin typeface="Courier New"/>
                <a:ea typeface="Courier New"/>
                <a:cs typeface="Courier New"/>
                <a:sym typeface="Courier New"/>
              </a:rPr>
              <a:t>""</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"Nullish"</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NaN</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"Nullish"</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NaN</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true</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"Nullish"</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true</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569CD6"/>
                </a:solidFill>
                <a:latin typeface="Courier New"/>
                <a:ea typeface="Courier New"/>
                <a:cs typeface="Courier New"/>
                <a:sym typeface="Courier New"/>
              </a:rPr>
              <a:t>false</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"Nullish"</a:t>
            </a:r>
            <a:r>
              <a:rPr lang="es" sz="1450">
                <a:solidFill>
                  <a:srgbClr val="D4D4D4"/>
                </a:solidFill>
                <a:latin typeface="Courier New"/>
                <a:ea typeface="Courier New"/>
                <a:cs typeface="Courier New"/>
                <a:sym typeface="Courier New"/>
              </a:rPr>
              <a:t>)  </a:t>
            </a:r>
            <a:r>
              <a:rPr lang="es" sz="1450">
                <a:solidFill>
                  <a:srgbClr val="6A9955"/>
                </a:solidFill>
                <a:latin typeface="Courier New"/>
                <a:ea typeface="Courier New"/>
                <a:cs typeface="Courier New"/>
                <a:sym typeface="Courier New"/>
              </a:rPr>
              <a:t>// false</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380" name="Shape 380"/>
        <p:cNvGrpSpPr/>
        <p:nvPr/>
      </p:nvGrpSpPr>
      <p:grpSpPr>
        <a:xfrm>
          <a:off x="0" y="0"/>
          <a:ext cx="0" cy="0"/>
          <a:chOff x="0" y="0"/>
          <a:chExt cx="0" cy="0"/>
        </a:xfrm>
      </p:grpSpPr>
      <p:sp>
        <p:nvSpPr>
          <p:cNvPr id="381" name="Google Shape;381;p58"/>
          <p:cNvSpPr txBox="1"/>
          <p:nvPr/>
        </p:nvSpPr>
        <p:spPr>
          <a:xfrm>
            <a:off x="474225" y="2077200"/>
            <a:ext cx="830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5000">
                <a:latin typeface="Anton"/>
                <a:ea typeface="Anton"/>
                <a:cs typeface="Anton"/>
                <a:sym typeface="Anton"/>
              </a:rPr>
              <a:t>ACCESO CONDICIONAL A UN OBJETO</a:t>
            </a:r>
            <a:endParaRPr i="1" sz="5000">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9"/>
          <p:cNvSpPr txBox="1"/>
          <p:nvPr/>
        </p:nvSpPr>
        <p:spPr>
          <a:xfrm>
            <a:off x="340350" y="126925"/>
            <a:ext cx="8803800" cy="444600"/>
          </a:xfrm>
          <a:prstGeom prst="rect">
            <a:avLst/>
          </a:prstGeom>
          <a:solidFill>
            <a:srgbClr val="E0FF00"/>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ACCESO CONDICIONAL A UN OBJETO</a:t>
            </a:r>
            <a:endParaRPr i="1" sz="2000">
              <a:latin typeface="Anton"/>
              <a:ea typeface="Anton"/>
              <a:cs typeface="Anton"/>
              <a:sym typeface="Anton"/>
            </a:endParaRPr>
          </a:p>
        </p:txBody>
      </p:sp>
      <p:sp>
        <p:nvSpPr>
          <p:cNvPr id="387" name="Google Shape;387;p59"/>
          <p:cNvSpPr txBox="1"/>
          <p:nvPr/>
        </p:nvSpPr>
        <p:spPr>
          <a:xfrm>
            <a:off x="418200" y="851200"/>
            <a:ext cx="8475300" cy="1240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lang="es" sz="1700">
                <a:solidFill>
                  <a:schemeClr val="dk1"/>
                </a:solidFill>
                <a:latin typeface="Helvetica Neue Light"/>
                <a:ea typeface="Helvetica Neue Light"/>
                <a:cs typeface="Helvetica Neue Light"/>
                <a:sym typeface="Helvetica Neue Light"/>
              </a:rPr>
              <a:t>Si intentamos acceder a un objeto que no existe naturalmente obtendremos un </a:t>
            </a:r>
            <a:r>
              <a:rPr b="1" lang="es" sz="1700">
                <a:solidFill>
                  <a:schemeClr val="dk1"/>
                </a:solidFill>
                <a:latin typeface="Helvetica Neue"/>
                <a:ea typeface="Helvetica Neue"/>
                <a:cs typeface="Helvetica Neue"/>
                <a:sym typeface="Helvetica Neue"/>
              </a:rPr>
              <a:t>error</a:t>
            </a:r>
            <a:r>
              <a:rPr lang="es" sz="1700">
                <a:solidFill>
                  <a:schemeClr val="dk1"/>
                </a:solidFill>
                <a:latin typeface="Helvetica Neue Light"/>
                <a:ea typeface="Helvetica Neue Light"/>
                <a:cs typeface="Helvetica Neue Light"/>
                <a:sym typeface="Helvetica Neue Light"/>
              </a:rPr>
              <a:t>. Pero, si usamos el </a:t>
            </a:r>
            <a:r>
              <a:rPr b="1" lang="es" sz="1700">
                <a:solidFill>
                  <a:schemeClr val="dk1"/>
                </a:solidFill>
                <a:latin typeface="Helvetica Neue"/>
                <a:ea typeface="Helvetica Neue"/>
                <a:cs typeface="Helvetica Neue"/>
                <a:sym typeface="Helvetica Neue"/>
              </a:rPr>
              <a:t>operador ?</a:t>
            </a:r>
            <a:r>
              <a:rPr lang="es" sz="1700">
                <a:solidFill>
                  <a:schemeClr val="dk1"/>
                </a:solidFill>
                <a:latin typeface="Helvetica Neue Light"/>
                <a:ea typeface="Helvetica Neue Light"/>
                <a:cs typeface="Helvetica Neue Light"/>
                <a:sym typeface="Helvetica Neue Light"/>
              </a:rPr>
              <a:t> sobre la referencia de un objeto para condicionar su acceso podemos tener un mejor control de errores en la ejecución:</a:t>
            </a:r>
            <a:endParaRPr sz="1700">
              <a:solidFill>
                <a:schemeClr val="dk1"/>
              </a:solidFill>
              <a:latin typeface="Helvetica Neue Light"/>
              <a:ea typeface="Helvetica Neue Light"/>
              <a:cs typeface="Helvetica Neue Light"/>
              <a:sym typeface="Helvetica Neue Light"/>
            </a:endParaRPr>
          </a:p>
        </p:txBody>
      </p:sp>
      <p:sp>
        <p:nvSpPr>
          <p:cNvPr id="388" name="Google Shape;388;p59"/>
          <p:cNvSpPr/>
          <p:nvPr/>
        </p:nvSpPr>
        <p:spPr>
          <a:xfrm>
            <a:off x="472950" y="2165350"/>
            <a:ext cx="8365800" cy="2297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9"/>
          <p:cNvSpPr txBox="1"/>
          <p:nvPr/>
        </p:nvSpPr>
        <p:spPr>
          <a:xfrm>
            <a:off x="821175" y="2165350"/>
            <a:ext cx="7872900" cy="2225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450">
                <a:solidFill>
                  <a:srgbClr val="569CD6"/>
                </a:solidFill>
                <a:latin typeface="Courier New"/>
                <a:ea typeface="Courier New"/>
                <a:cs typeface="Courier New"/>
                <a:sym typeface="Courier New"/>
              </a:rPr>
              <a:t>const</a:t>
            </a:r>
            <a:r>
              <a:rPr lang="es" sz="1450">
                <a:solidFill>
                  <a:srgbClr val="D4D4D4"/>
                </a:solidFill>
                <a:latin typeface="Courier New"/>
                <a:ea typeface="Courier New"/>
                <a:cs typeface="Courier New"/>
                <a:sym typeface="Courier New"/>
              </a:rPr>
              <a:t> </a:t>
            </a:r>
            <a:r>
              <a:rPr lang="es" sz="1450">
                <a:solidFill>
                  <a:srgbClr val="4FC1FF"/>
                </a:solidFill>
                <a:latin typeface="Courier New"/>
                <a:ea typeface="Courier New"/>
                <a:cs typeface="Courier New"/>
                <a:sym typeface="Courier New"/>
              </a:rPr>
              <a:t>usuario</a:t>
            </a:r>
            <a:r>
              <a:rPr lang="es" sz="1450">
                <a:solidFill>
                  <a:srgbClr val="D4D4D4"/>
                </a:solidFill>
                <a:latin typeface="Courier New"/>
                <a:ea typeface="Courier New"/>
                <a:cs typeface="Courier New"/>
                <a:sym typeface="Courier New"/>
              </a:rPr>
              <a:t> = </a:t>
            </a:r>
            <a:r>
              <a:rPr lang="es" sz="1450">
                <a:solidFill>
                  <a:srgbClr val="569CD6"/>
                </a:solidFill>
                <a:latin typeface="Courier New"/>
                <a:ea typeface="Courier New"/>
                <a:cs typeface="Courier New"/>
                <a:sym typeface="Courier New"/>
              </a:rPr>
              <a:t>null</a:t>
            </a:r>
            <a:endParaRPr sz="1450">
              <a:solidFill>
                <a:srgbClr val="569CD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4FC1FF"/>
                </a:solidFill>
                <a:latin typeface="Courier New"/>
                <a:ea typeface="Courier New"/>
                <a:cs typeface="Courier New"/>
                <a:sym typeface="Courier New"/>
              </a:rPr>
              <a:t>usuario</a:t>
            </a:r>
            <a:r>
              <a:rPr lang="es" sz="1450">
                <a:solidFill>
                  <a:srgbClr val="D4D4D4"/>
                </a:solidFill>
                <a:latin typeface="Courier New"/>
                <a:ea typeface="Courier New"/>
                <a:cs typeface="Courier New"/>
                <a:sym typeface="Courier New"/>
              </a:rPr>
              <a:t>.</a:t>
            </a:r>
            <a:r>
              <a:rPr lang="es" sz="1450">
                <a:solidFill>
                  <a:srgbClr val="9CDCFE"/>
                </a:solidFill>
                <a:latin typeface="Courier New"/>
                <a:ea typeface="Courier New"/>
                <a:cs typeface="Courier New"/>
                <a:sym typeface="Courier New"/>
              </a:rPr>
              <a:t>nombre</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"El usuario no existe"</a:t>
            </a:r>
            <a:r>
              <a:rPr lang="es" sz="1450">
                <a:solidFill>
                  <a:srgbClr val="D4D4D4"/>
                </a:solidFill>
                <a:latin typeface="Courier New"/>
                <a:ea typeface="Courier New"/>
                <a:cs typeface="Courier New"/>
                <a:sym typeface="Courier New"/>
              </a:rPr>
              <a:t> )</a:t>
            </a:r>
            <a:endParaRPr sz="14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6A9955"/>
                </a:solidFill>
                <a:latin typeface="Courier New"/>
                <a:ea typeface="Courier New"/>
                <a:cs typeface="Courier New"/>
                <a:sym typeface="Courier New"/>
              </a:rPr>
              <a:t>// Error: "No se pueden leer propiedades de NULL"</a:t>
            </a:r>
            <a:endParaRPr sz="14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9CDCFE"/>
                </a:solidFill>
                <a:latin typeface="Courier New"/>
                <a:ea typeface="Courier New"/>
                <a:cs typeface="Courier New"/>
                <a:sym typeface="Courier New"/>
              </a:rPr>
              <a:t>console</a:t>
            </a:r>
            <a:r>
              <a:rPr lang="es" sz="1450">
                <a:solidFill>
                  <a:srgbClr val="D4D4D4"/>
                </a:solidFill>
                <a:latin typeface="Courier New"/>
                <a:ea typeface="Courier New"/>
                <a:cs typeface="Courier New"/>
                <a:sym typeface="Courier New"/>
              </a:rPr>
              <a:t>.</a:t>
            </a:r>
            <a:r>
              <a:rPr lang="es" sz="1450">
                <a:solidFill>
                  <a:srgbClr val="DCDCAA"/>
                </a:solidFill>
                <a:latin typeface="Courier New"/>
                <a:ea typeface="Courier New"/>
                <a:cs typeface="Courier New"/>
                <a:sym typeface="Courier New"/>
              </a:rPr>
              <a:t>log</a:t>
            </a:r>
            <a:r>
              <a:rPr lang="es" sz="1450">
                <a:solidFill>
                  <a:srgbClr val="D4D4D4"/>
                </a:solidFill>
                <a:latin typeface="Courier New"/>
                <a:ea typeface="Courier New"/>
                <a:cs typeface="Courier New"/>
                <a:sym typeface="Courier New"/>
              </a:rPr>
              <a:t>( </a:t>
            </a:r>
            <a:r>
              <a:rPr lang="es" sz="1450">
                <a:solidFill>
                  <a:srgbClr val="4FC1FF"/>
                </a:solidFill>
                <a:latin typeface="Courier New"/>
                <a:ea typeface="Courier New"/>
                <a:cs typeface="Courier New"/>
                <a:sym typeface="Courier New"/>
              </a:rPr>
              <a:t>usuario</a:t>
            </a:r>
            <a:r>
              <a:rPr lang="es" sz="1450">
                <a:solidFill>
                  <a:srgbClr val="D4D4D4"/>
                </a:solidFill>
                <a:latin typeface="Courier New"/>
                <a:ea typeface="Courier New"/>
                <a:cs typeface="Courier New"/>
                <a:sym typeface="Courier New"/>
              </a:rPr>
              <a:t>?.</a:t>
            </a:r>
            <a:r>
              <a:rPr lang="es" sz="1450">
                <a:solidFill>
                  <a:srgbClr val="9CDCFE"/>
                </a:solidFill>
                <a:latin typeface="Courier New"/>
                <a:ea typeface="Courier New"/>
                <a:cs typeface="Courier New"/>
                <a:sym typeface="Courier New"/>
              </a:rPr>
              <a:t>nombre</a:t>
            </a:r>
            <a:r>
              <a:rPr lang="es" sz="1450">
                <a:solidFill>
                  <a:srgbClr val="D4D4D4"/>
                </a:solidFill>
                <a:latin typeface="Courier New"/>
                <a:ea typeface="Courier New"/>
                <a:cs typeface="Courier New"/>
                <a:sym typeface="Courier New"/>
              </a:rPr>
              <a:t> || </a:t>
            </a:r>
            <a:r>
              <a:rPr lang="es" sz="1450">
                <a:solidFill>
                  <a:srgbClr val="CE9178"/>
                </a:solidFill>
                <a:latin typeface="Courier New"/>
                <a:ea typeface="Courier New"/>
                <a:cs typeface="Courier New"/>
                <a:sym typeface="Courier New"/>
              </a:rPr>
              <a:t>"El usuario no existe"</a:t>
            </a:r>
            <a:r>
              <a:rPr lang="es" sz="1450">
                <a:solidFill>
                  <a:srgbClr val="D4D4D4"/>
                </a:solidFill>
                <a:latin typeface="Courier New"/>
                <a:ea typeface="Courier New"/>
                <a:cs typeface="Courier New"/>
                <a:sym typeface="Courier New"/>
              </a:rPr>
              <a:t>)</a:t>
            </a:r>
            <a:endParaRPr sz="14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450">
                <a:solidFill>
                  <a:srgbClr val="6A9955"/>
                </a:solidFill>
                <a:latin typeface="Courier New"/>
                <a:ea typeface="Courier New"/>
                <a:cs typeface="Courier New"/>
                <a:sym typeface="Courier New"/>
              </a:rPr>
              <a:t>// "El usuario no existe"</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0"/>
          <p:cNvSpPr txBox="1"/>
          <p:nvPr/>
        </p:nvSpPr>
        <p:spPr>
          <a:xfrm>
            <a:off x="340350" y="126925"/>
            <a:ext cx="8803800" cy="444600"/>
          </a:xfrm>
          <a:prstGeom prst="rect">
            <a:avLst/>
          </a:prstGeom>
          <a:solidFill>
            <a:srgbClr val="E0FF00"/>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solidFill>
                  <a:schemeClr val="dk1"/>
                </a:solidFill>
                <a:latin typeface="Anton"/>
                <a:ea typeface="Anton"/>
                <a:cs typeface="Anton"/>
                <a:sym typeface="Anton"/>
              </a:rPr>
              <a:t>ACCESO CONDICIONAL A UN OBJETO</a:t>
            </a:r>
            <a:endParaRPr i="1" sz="2000">
              <a:latin typeface="Anton"/>
              <a:ea typeface="Anton"/>
              <a:cs typeface="Anton"/>
              <a:sym typeface="Anton"/>
            </a:endParaRPr>
          </a:p>
        </p:txBody>
      </p:sp>
      <p:sp>
        <p:nvSpPr>
          <p:cNvPr id="395" name="Google Shape;395;p60"/>
          <p:cNvSpPr txBox="1"/>
          <p:nvPr/>
        </p:nvSpPr>
        <p:spPr>
          <a:xfrm>
            <a:off x="418200" y="741775"/>
            <a:ext cx="8475300" cy="814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También puede aplicarse sobre propiedades que sean objetos para evaluar su existencia/validez y controlar los flujos del programa:</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1100"/>
              </a:spcAft>
              <a:buNone/>
            </a:pPr>
            <a:r>
              <a:t/>
            </a:r>
            <a:endParaRPr sz="1700">
              <a:solidFill>
                <a:schemeClr val="dk1"/>
              </a:solidFill>
              <a:latin typeface="Helvetica Neue Light"/>
              <a:ea typeface="Helvetica Neue Light"/>
              <a:cs typeface="Helvetica Neue Light"/>
              <a:sym typeface="Helvetica Neue Light"/>
            </a:endParaRPr>
          </a:p>
        </p:txBody>
      </p:sp>
      <p:sp>
        <p:nvSpPr>
          <p:cNvPr id="396" name="Google Shape;396;p60"/>
          <p:cNvSpPr/>
          <p:nvPr/>
        </p:nvSpPr>
        <p:spPr>
          <a:xfrm>
            <a:off x="472950" y="1653700"/>
            <a:ext cx="8365800" cy="2991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0"/>
          <p:cNvSpPr txBox="1"/>
          <p:nvPr/>
        </p:nvSpPr>
        <p:spPr>
          <a:xfrm>
            <a:off x="607975" y="1678600"/>
            <a:ext cx="8171400" cy="3004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a:t>
            </a:r>
            <a:r>
              <a:rPr lang="es" sz="1150">
                <a:solidFill>
                  <a:srgbClr val="D4D4D4"/>
                </a:solidFill>
                <a:latin typeface="Courier New"/>
                <a:ea typeface="Courier New"/>
                <a:cs typeface="Courier New"/>
                <a:sym typeface="Courier New"/>
              </a:rPr>
              <a:t> =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"John Doe"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edad:</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22</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cursos:</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javascript:</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"aprobado"</a:t>
            </a:r>
            <a:endParaRPr sz="11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a:t>
            </a:r>
            <a:r>
              <a:rPr lang="es" sz="1150">
                <a:solidFill>
                  <a:srgbClr val="D4D4D4"/>
                </a:solidFill>
                <a:latin typeface="Courier New"/>
                <a:ea typeface="Courier New"/>
                <a:cs typeface="Courier New"/>
                <a:sym typeface="Courier New"/>
              </a:rPr>
              <a:t>?.</a:t>
            </a:r>
            <a:r>
              <a:rPr lang="es" sz="1150">
                <a:solidFill>
                  <a:srgbClr val="9CDCFE"/>
                </a:solidFill>
                <a:latin typeface="Courier New"/>
                <a:ea typeface="Courier New"/>
                <a:cs typeface="Courier New"/>
                <a:sym typeface="Courier New"/>
              </a:rPr>
              <a:t>cursos</a:t>
            </a:r>
            <a:r>
              <a:rPr lang="es" sz="1150">
                <a:solidFill>
                  <a:srgbClr val="D4D4D4"/>
                </a:solidFill>
                <a:latin typeface="Courier New"/>
                <a:ea typeface="Courier New"/>
                <a:cs typeface="Courier New"/>
                <a:sym typeface="Courier New"/>
              </a:rPr>
              <a:t>?.</a:t>
            </a:r>
            <a:r>
              <a:rPr lang="es" sz="1150">
                <a:solidFill>
                  <a:srgbClr val="9CDCFE"/>
                </a:solidFill>
                <a:latin typeface="Courier New"/>
                <a:ea typeface="Courier New"/>
                <a:cs typeface="Courier New"/>
                <a:sym typeface="Courier New"/>
              </a:rPr>
              <a:t>javascript</a:t>
            </a:r>
            <a:r>
              <a:rPr lang="es" sz="1150">
                <a:solidFill>
                  <a:srgbClr val="D4D4D4"/>
                </a:solidFill>
                <a:latin typeface="Courier New"/>
                <a:ea typeface="Courier New"/>
                <a:cs typeface="Courier New"/>
                <a:sym typeface="Courier New"/>
              </a:rPr>
              <a:t> || </a:t>
            </a:r>
            <a:r>
              <a:rPr lang="es" sz="1150">
                <a:solidFill>
                  <a:srgbClr val="CE9178"/>
                </a:solidFill>
                <a:latin typeface="Courier New"/>
                <a:ea typeface="Courier New"/>
                <a:cs typeface="Courier New"/>
                <a:sym typeface="Courier New"/>
              </a:rPr>
              <a:t>"La propiedad no existe"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6A9955"/>
                </a:solidFill>
                <a:latin typeface="Courier New"/>
                <a:ea typeface="Courier New"/>
                <a:cs typeface="Courier New"/>
                <a:sym typeface="Courier New"/>
              </a:rPr>
              <a:t>// "aprobado"</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a:t>
            </a:r>
            <a:r>
              <a:rPr lang="es" sz="1150">
                <a:solidFill>
                  <a:srgbClr val="D4D4D4"/>
                </a:solidFill>
                <a:latin typeface="Courier New"/>
                <a:ea typeface="Courier New"/>
                <a:cs typeface="Courier New"/>
                <a:sym typeface="Courier New"/>
              </a:rPr>
              <a:t>?.</a:t>
            </a:r>
            <a:r>
              <a:rPr lang="es" sz="1150">
                <a:solidFill>
                  <a:srgbClr val="9CDCFE"/>
                </a:solidFill>
                <a:latin typeface="Courier New"/>
                <a:ea typeface="Courier New"/>
                <a:cs typeface="Courier New"/>
                <a:sym typeface="Courier New"/>
              </a:rPr>
              <a:t>trabajos</a:t>
            </a:r>
            <a:r>
              <a:rPr lang="es" sz="1150">
                <a:solidFill>
                  <a:srgbClr val="D4D4D4"/>
                </a:solidFill>
                <a:latin typeface="Courier New"/>
                <a:ea typeface="Courier New"/>
                <a:cs typeface="Courier New"/>
                <a:sym typeface="Courier New"/>
              </a:rPr>
              <a:t>?.</a:t>
            </a:r>
            <a:r>
              <a:rPr lang="es" sz="1150">
                <a:solidFill>
                  <a:srgbClr val="9CDCFE"/>
                </a:solidFill>
                <a:latin typeface="Courier New"/>
                <a:ea typeface="Courier New"/>
                <a:cs typeface="Courier New"/>
                <a:sym typeface="Courier New"/>
              </a:rPr>
              <a:t>coderhouse</a:t>
            </a:r>
            <a:r>
              <a:rPr lang="es" sz="1150">
                <a:solidFill>
                  <a:srgbClr val="D4D4D4"/>
                </a:solidFill>
                <a:latin typeface="Courier New"/>
                <a:ea typeface="Courier New"/>
                <a:cs typeface="Courier New"/>
                <a:sym typeface="Courier New"/>
              </a:rPr>
              <a:t> || </a:t>
            </a:r>
            <a:r>
              <a:rPr lang="es" sz="1150">
                <a:solidFill>
                  <a:srgbClr val="CE9178"/>
                </a:solidFill>
                <a:latin typeface="Courier New"/>
                <a:ea typeface="Courier New"/>
                <a:cs typeface="Courier New"/>
                <a:sym typeface="Courier New"/>
              </a:rPr>
              <a:t>"La propiedad no existe"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6A9955"/>
                </a:solidFill>
                <a:latin typeface="Courier New"/>
                <a:ea typeface="Courier New"/>
                <a:cs typeface="Courier New"/>
                <a:sym typeface="Courier New"/>
              </a:rPr>
              <a:t>// "La propiedad no existe"</a:t>
            </a:r>
            <a:endParaRPr sz="1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01" name="Shape 401"/>
        <p:cNvGrpSpPr/>
        <p:nvPr/>
      </p:nvGrpSpPr>
      <p:grpSpPr>
        <a:xfrm>
          <a:off x="0" y="0"/>
          <a:ext cx="0" cy="0"/>
          <a:chOff x="0" y="0"/>
          <a:chExt cx="0" cy="0"/>
        </a:xfrm>
      </p:grpSpPr>
      <p:sp>
        <p:nvSpPr>
          <p:cNvPr id="402" name="Google Shape;402;p61"/>
          <p:cNvSpPr txBox="1"/>
          <p:nvPr/>
        </p:nvSpPr>
        <p:spPr>
          <a:xfrm>
            <a:off x="2187450" y="362725"/>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solidFill>
                  <a:schemeClr val="dk1"/>
                </a:solidFill>
                <a:latin typeface="Anton"/>
                <a:ea typeface="Anton"/>
                <a:cs typeface="Anton"/>
                <a:sym typeface="Anton"/>
              </a:rPr>
              <a:t>¿DUDAS?</a:t>
            </a:r>
            <a:endParaRPr i="1" sz="4000">
              <a:solidFill>
                <a:schemeClr val="dk1"/>
              </a:solidFill>
              <a:latin typeface="Anton"/>
              <a:ea typeface="Anton"/>
              <a:cs typeface="Anton"/>
              <a:sym typeface="Anton"/>
            </a:endParaRPr>
          </a:p>
        </p:txBody>
      </p:sp>
      <p:pic>
        <p:nvPicPr>
          <p:cNvPr id="403" name="Google Shape;403;p61"/>
          <p:cNvPicPr preferRelativeResize="0"/>
          <p:nvPr/>
        </p:nvPicPr>
        <p:blipFill>
          <a:blip r:embed="rId3">
            <a:alphaModFix/>
          </a:blip>
          <a:stretch>
            <a:fillRect/>
          </a:stretch>
        </p:blipFill>
        <p:spPr>
          <a:xfrm>
            <a:off x="857275" y="1351825"/>
            <a:ext cx="7429450" cy="3088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7" name="Shape 407"/>
        <p:cNvGrpSpPr/>
        <p:nvPr/>
      </p:nvGrpSpPr>
      <p:grpSpPr>
        <a:xfrm>
          <a:off x="0" y="0"/>
          <a:ext cx="0" cy="0"/>
          <a:chOff x="0" y="0"/>
          <a:chExt cx="0" cy="0"/>
        </a:xfrm>
      </p:grpSpPr>
      <p:sp>
        <p:nvSpPr>
          <p:cNvPr id="408" name="Google Shape;408;p62"/>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412" name="Shape 412"/>
        <p:cNvGrpSpPr/>
        <p:nvPr/>
      </p:nvGrpSpPr>
      <p:grpSpPr>
        <a:xfrm>
          <a:off x="0" y="0"/>
          <a:ext cx="0" cy="0"/>
          <a:chOff x="0" y="0"/>
          <a:chExt cx="0" cy="0"/>
        </a:xfrm>
      </p:grpSpPr>
      <p:sp>
        <p:nvSpPr>
          <p:cNvPr id="413" name="Google Shape;413;p63"/>
          <p:cNvSpPr txBox="1"/>
          <p:nvPr/>
        </p:nvSpPr>
        <p:spPr>
          <a:xfrm>
            <a:off x="2187450" y="362725"/>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solidFill>
                  <a:schemeClr val="dk1"/>
                </a:solidFill>
                <a:latin typeface="Anton"/>
                <a:ea typeface="Anton"/>
                <a:cs typeface="Anton"/>
                <a:sym typeface="Anton"/>
              </a:rPr>
              <a:t>¡VOLVEMOS A LA CLASE!</a:t>
            </a:r>
            <a:endParaRPr i="1" sz="4000">
              <a:solidFill>
                <a:schemeClr val="dk1"/>
              </a:solidFill>
              <a:latin typeface="Anton"/>
              <a:ea typeface="Anton"/>
              <a:cs typeface="Anton"/>
              <a:sym typeface="Anton"/>
            </a:endParaRPr>
          </a:p>
        </p:txBody>
      </p:sp>
      <p:pic>
        <p:nvPicPr>
          <p:cNvPr id="414" name="Google Shape;414;p63"/>
          <p:cNvPicPr preferRelativeResize="0"/>
          <p:nvPr/>
        </p:nvPicPr>
        <p:blipFill>
          <a:blip r:embed="rId3">
            <a:alphaModFix/>
          </a:blip>
          <a:stretch>
            <a:fillRect/>
          </a:stretch>
        </p:blipFill>
        <p:spPr>
          <a:xfrm>
            <a:off x="972314" y="1431250"/>
            <a:ext cx="7199376" cy="3006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
        <p:nvSpPr>
          <p:cNvPr id="419" name="Google Shape;419;p64"/>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solidFill>
                  <a:srgbClr val="E0FF00"/>
                </a:solidFill>
                <a:latin typeface="Anton"/>
                <a:ea typeface="Anton"/>
                <a:cs typeface="Anton"/>
                <a:sym typeface="Anton"/>
              </a:rPr>
              <a:t>DESESTRUCTURACIÓN</a:t>
            </a:r>
            <a:endParaRPr i="1" sz="4000">
              <a:solidFill>
                <a:srgbClr val="E0FF00"/>
              </a:solidFill>
              <a:latin typeface="Anton"/>
              <a:ea typeface="Anton"/>
              <a:cs typeface="Anton"/>
              <a:sym typeface="Anton"/>
            </a:endParaRPr>
          </a:p>
        </p:txBody>
      </p:sp>
      <p:pic>
        <p:nvPicPr>
          <p:cNvPr id="420" name="Google Shape;420;p64"/>
          <p:cNvPicPr preferRelativeResize="0"/>
          <p:nvPr/>
        </p:nvPicPr>
        <p:blipFill>
          <a:blip r:embed="rId4">
            <a:alphaModFix/>
          </a:blip>
          <a:stretch>
            <a:fillRect/>
          </a:stretch>
        </p:blipFill>
        <p:spPr>
          <a:xfrm>
            <a:off x="7243000" y="4617375"/>
            <a:ext cx="1718075" cy="399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5"/>
          <p:cNvSpPr txBox="1"/>
          <p:nvPr/>
        </p:nvSpPr>
        <p:spPr>
          <a:xfrm>
            <a:off x="544625" y="421000"/>
            <a:ext cx="8173800" cy="6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DESESTRUCTURACIÓN</a:t>
            </a:r>
            <a:endParaRPr i="1" sz="4000">
              <a:latin typeface="Anton"/>
              <a:ea typeface="Anton"/>
              <a:cs typeface="Anton"/>
              <a:sym typeface="Anton"/>
            </a:endParaRPr>
          </a:p>
        </p:txBody>
      </p:sp>
      <p:sp>
        <p:nvSpPr>
          <p:cNvPr id="426" name="Google Shape;426;p65"/>
          <p:cNvSpPr txBox="1"/>
          <p:nvPr/>
        </p:nvSpPr>
        <p:spPr>
          <a:xfrm>
            <a:off x="401275" y="1228125"/>
            <a:ext cx="8475300" cy="1001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Muchas veces queremos acceder a propiedades de objetos y almacenarlas en variables diferentes para un posterior uso. Típicamente haríamos algo como lo siguiente para esto:</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1100"/>
              </a:spcAft>
              <a:buNone/>
            </a:pPr>
            <a:r>
              <a:t/>
            </a:r>
            <a:endParaRPr sz="1700">
              <a:solidFill>
                <a:schemeClr val="dk1"/>
              </a:solidFill>
              <a:latin typeface="Helvetica Neue Light"/>
              <a:ea typeface="Helvetica Neue Light"/>
              <a:cs typeface="Helvetica Neue Light"/>
              <a:sym typeface="Helvetica Neue Light"/>
            </a:endParaRPr>
          </a:p>
        </p:txBody>
      </p:sp>
      <p:sp>
        <p:nvSpPr>
          <p:cNvPr id="427" name="Google Shape;427;p65"/>
          <p:cNvSpPr txBox="1"/>
          <p:nvPr/>
        </p:nvSpPr>
        <p:spPr>
          <a:xfrm>
            <a:off x="808650" y="2229225"/>
            <a:ext cx="7526700" cy="22749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usuario</a:t>
            </a:r>
            <a:r>
              <a:rPr lang="es" sz="1350">
                <a:solidFill>
                  <a:srgbClr val="D4D4D4"/>
                </a:solidFill>
                <a:latin typeface="Courier New"/>
                <a:ea typeface="Courier New"/>
                <a:cs typeface="Courier New"/>
                <a:sym typeface="Courier New"/>
              </a:rPr>
              <a:t> =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nombre:</a:t>
            </a:r>
            <a:r>
              <a:rPr lang="es" sz="1350">
                <a:solidFill>
                  <a:srgbClr val="D4D4D4"/>
                </a:solidFill>
                <a:latin typeface="Courier New"/>
                <a:ea typeface="Courier New"/>
                <a:cs typeface="Courier New"/>
                <a:sym typeface="Courier New"/>
              </a:rPr>
              <a:t> </a:t>
            </a:r>
            <a:r>
              <a:rPr lang="es" sz="1350">
                <a:solidFill>
                  <a:srgbClr val="CE9178"/>
                </a:solidFill>
                <a:latin typeface="Courier New"/>
                <a:ea typeface="Courier New"/>
                <a:cs typeface="Courier New"/>
                <a:sym typeface="Courier New"/>
              </a:rPr>
              <a:t>"John Doe"</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edad:</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32</a:t>
            </a:r>
            <a:endParaRPr sz="13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let</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nombre</a:t>
            </a:r>
            <a:r>
              <a:rPr lang="es" sz="1350">
                <a:solidFill>
                  <a:srgbClr val="D4D4D4"/>
                </a:solidFill>
                <a:latin typeface="Courier New"/>
                <a:ea typeface="Courier New"/>
                <a:cs typeface="Courier New"/>
                <a:sym typeface="Courier New"/>
              </a:rPr>
              <a:t> = </a:t>
            </a:r>
            <a:r>
              <a:rPr lang="es" sz="1350">
                <a:solidFill>
                  <a:srgbClr val="4FC1FF"/>
                </a:solidFill>
                <a:latin typeface="Courier New"/>
                <a:ea typeface="Courier New"/>
                <a:cs typeface="Courier New"/>
                <a:sym typeface="Courier New"/>
              </a:rPr>
              <a:t>usuario</a:t>
            </a:r>
            <a:r>
              <a:rPr lang="es" sz="1350">
                <a:solidFill>
                  <a:srgbClr val="D4D4D4"/>
                </a:solidFill>
                <a:latin typeface="Courier New"/>
                <a:ea typeface="Courier New"/>
                <a:cs typeface="Courier New"/>
                <a:sym typeface="Courier New"/>
              </a:rPr>
              <a:t>.</a:t>
            </a:r>
            <a:r>
              <a:rPr lang="es" sz="1350">
                <a:solidFill>
                  <a:srgbClr val="9CDCFE"/>
                </a:solidFill>
                <a:latin typeface="Courier New"/>
                <a:ea typeface="Courier New"/>
                <a:cs typeface="Courier New"/>
                <a:sym typeface="Courier New"/>
              </a:rPr>
              <a:t>nombre</a:t>
            </a:r>
            <a:endParaRPr sz="1350">
              <a:solidFill>
                <a:srgbClr val="9CDCFE"/>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let</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edad</a:t>
            </a:r>
            <a:r>
              <a:rPr lang="es" sz="1350">
                <a:solidFill>
                  <a:srgbClr val="D4D4D4"/>
                </a:solidFill>
                <a:latin typeface="Courier New"/>
                <a:ea typeface="Courier New"/>
                <a:cs typeface="Courier New"/>
                <a:sym typeface="Courier New"/>
              </a:rPr>
              <a:t> = </a:t>
            </a:r>
            <a:r>
              <a:rPr lang="es" sz="1350">
                <a:solidFill>
                  <a:srgbClr val="4FC1FF"/>
                </a:solidFill>
                <a:latin typeface="Courier New"/>
                <a:ea typeface="Courier New"/>
                <a:cs typeface="Courier New"/>
                <a:sym typeface="Courier New"/>
              </a:rPr>
              <a:t>usuario</a:t>
            </a:r>
            <a:r>
              <a:rPr lang="es" sz="1350">
                <a:solidFill>
                  <a:srgbClr val="D4D4D4"/>
                </a:solidFill>
                <a:latin typeface="Courier New"/>
                <a:ea typeface="Courier New"/>
                <a:cs typeface="Courier New"/>
                <a:sym typeface="Courier New"/>
              </a:rPr>
              <a:t>.</a:t>
            </a:r>
            <a:r>
              <a:rPr lang="es" sz="1350">
                <a:solidFill>
                  <a:srgbClr val="9CDCFE"/>
                </a:solidFill>
                <a:latin typeface="Courier New"/>
                <a:ea typeface="Courier New"/>
                <a:cs typeface="Courier New"/>
                <a:sym typeface="Courier New"/>
              </a:rPr>
              <a:t>edad</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22" name="Shape 122"/>
        <p:cNvGrpSpPr/>
        <p:nvPr/>
      </p:nvGrpSpPr>
      <p:grpSpPr>
        <a:xfrm>
          <a:off x="0" y="0"/>
          <a:ext cx="0" cy="0"/>
          <a:chOff x="0" y="0"/>
          <a:chExt cx="0" cy="0"/>
        </a:xfrm>
      </p:grpSpPr>
      <p:sp>
        <p:nvSpPr>
          <p:cNvPr id="123" name="Google Shape;123;p30"/>
          <p:cNvSpPr txBox="1"/>
          <p:nvPr/>
        </p:nvSpPr>
        <p:spPr>
          <a:xfrm>
            <a:off x="3939400" y="1215325"/>
            <a:ext cx="4991100" cy="28740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s" sz="1800">
                <a:latin typeface="Helvetica Neue Light"/>
                <a:ea typeface="Helvetica Neue Light"/>
                <a:cs typeface="Helvetica Neue Light"/>
                <a:sym typeface="Helvetica Neue Light"/>
              </a:rPr>
              <a:t>Simplificar procesos con </a:t>
            </a:r>
            <a:r>
              <a:rPr b="1" lang="es" sz="1800">
                <a:latin typeface="Helvetica Neue"/>
                <a:ea typeface="Helvetica Neue"/>
                <a:cs typeface="Helvetica Neue"/>
                <a:sym typeface="Helvetica Neue"/>
              </a:rPr>
              <a:t>operadores ternarios y lógicos</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000000"/>
              </a:buClr>
              <a:buSzPts val="1800"/>
              <a:buChar char="●"/>
            </a:pPr>
            <a:r>
              <a:rPr lang="es" sz="1800">
                <a:latin typeface="Helvetica Neue Light"/>
                <a:ea typeface="Helvetica Neue Light"/>
                <a:cs typeface="Helvetica Neue Light"/>
                <a:sym typeface="Helvetica Neue Light"/>
              </a:rPr>
              <a:t>Entender </a:t>
            </a:r>
            <a:r>
              <a:rPr lang="es" sz="1800">
                <a:latin typeface="Helvetica Neue Light"/>
                <a:ea typeface="Helvetica Neue Light"/>
                <a:cs typeface="Helvetica Neue Light"/>
                <a:sym typeface="Helvetica Neue Light"/>
              </a:rPr>
              <a:t>cómo</a:t>
            </a:r>
            <a:r>
              <a:rPr lang="es" sz="1800">
                <a:latin typeface="Helvetica Neue Light"/>
                <a:ea typeface="Helvetica Neue Light"/>
                <a:cs typeface="Helvetica Neue Light"/>
                <a:sym typeface="Helvetica Neue Light"/>
              </a:rPr>
              <a:t> aplicar la </a:t>
            </a:r>
            <a:r>
              <a:rPr b="1" lang="es" sz="1800">
                <a:latin typeface="Helvetica Neue"/>
                <a:ea typeface="Helvetica Neue"/>
                <a:cs typeface="Helvetica Neue"/>
                <a:sym typeface="Helvetica Neue"/>
              </a:rPr>
              <a:t>desestructuración</a:t>
            </a:r>
            <a:r>
              <a:rPr lang="es" sz="1800">
                <a:latin typeface="Helvetica Neue Light"/>
                <a:ea typeface="Helvetica Neue Light"/>
                <a:cs typeface="Helvetica Neue Light"/>
                <a:sym typeface="Helvetica Neue Light"/>
              </a:rPr>
              <a:t> de objetos y arrays.</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000000"/>
              </a:buClr>
              <a:buSzPts val="1800"/>
              <a:buChar char="●"/>
            </a:pPr>
            <a:r>
              <a:rPr lang="es" sz="1800">
                <a:latin typeface="Helvetica Neue Light"/>
                <a:ea typeface="Helvetica Neue Light"/>
                <a:cs typeface="Helvetica Neue Light"/>
                <a:sym typeface="Helvetica Neue Light"/>
              </a:rPr>
              <a:t>Comprender el funcionamiento del </a:t>
            </a:r>
            <a:r>
              <a:rPr b="1" lang="es" sz="1800">
                <a:latin typeface="Helvetica Neue"/>
                <a:ea typeface="Helvetica Neue"/>
                <a:cs typeface="Helvetica Neue"/>
                <a:sym typeface="Helvetica Neue"/>
              </a:rPr>
              <a:t>operador spread</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000000"/>
              </a:buClr>
              <a:buSzPts val="1800"/>
              <a:buChar char="●"/>
            </a:pPr>
            <a:r>
              <a:rPr lang="es" sz="1800">
                <a:latin typeface="Helvetica Neue Light"/>
                <a:ea typeface="Helvetica Neue Light"/>
                <a:cs typeface="Helvetica Neue Light"/>
                <a:sym typeface="Helvetica Neue Light"/>
              </a:rPr>
              <a:t>Identificar </a:t>
            </a:r>
            <a:r>
              <a:rPr b="1" lang="es" sz="1800">
                <a:latin typeface="Helvetica Neue"/>
                <a:ea typeface="Helvetica Neue"/>
                <a:cs typeface="Helvetica Neue"/>
                <a:sym typeface="Helvetica Neue"/>
              </a:rPr>
              <a:t>oportunidades de optimización</a:t>
            </a:r>
            <a:r>
              <a:rPr lang="es" sz="1800">
                <a:latin typeface="Helvetica Neue Light"/>
                <a:ea typeface="Helvetica Neue Light"/>
                <a:cs typeface="Helvetica Neue Light"/>
                <a:sym typeface="Helvetica Neue Light"/>
              </a:rPr>
              <a:t> de código.</a:t>
            </a:r>
            <a:endParaRPr sz="1800">
              <a:latin typeface="Helvetica Neue Light"/>
              <a:ea typeface="Helvetica Neue Light"/>
              <a:cs typeface="Helvetica Neue Light"/>
              <a:sym typeface="Helvetica Neue Light"/>
            </a:endParaRPr>
          </a:p>
        </p:txBody>
      </p:sp>
      <p:sp>
        <p:nvSpPr>
          <p:cNvPr id="124" name="Google Shape;124;p30"/>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s" sz="3000">
                <a:solidFill>
                  <a:srgbClr val="000000"/>
                </a:solidFill>
                <a:latin typeface="Anton"/>
                <a:ea typeface="Anton"/>
                <a:cs typeface="Anton"/>
                <a:sym typeface="Anton"/>
              </a:rPr>
              <a:t>OBJETIVOS </a:t>
            </a:r>
            <a:r>
              <a:rPr i="1" lang="es" sz="3000">
                <a:latin typeface="Anton"/>
                <a:ea typeface="Anton"/>
                <a:cs typeface="Anton"/>
                <a:sym typeface="Anton"/>
              </a:rPr>
              <a:t>DE LA CLASE</a:t>
            </a:r>
            <a:endParaRPr i="1" sz="3000">
              <a:latin typeface="Anton"/>
              <a:ea typeface="Anton"/>
              <a:cs typeface="Anton"/>
              <a:sym typeface="Anton"/>
            </a:endParaRPr>
          </a:p>
        </p:txBody>
      </p:sp>
      <p:pic>
        <p:nvPicPr>
          <p:cNvPr id="125" name="Google Shape;125;p30"/>
          <p:cNvPicPr preferRelativeResize="0"/>
          <p:nvPr/>
        </p:nvPicPr>
        <p:blipFill rotWithShape="1">
          <a:blip r:embed="rId3">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6"/>
          <p:cNvSpPr txBox="1"/>
          <p:nvPr/>
        </p:nvSpPr>
        <p:spPr>
          <a:xfrm>
            <a:off x="0" y="138975"/>
            <a:ext cx="8173800" cy="3981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DESESTRUCTURACIÓN</a:t>
            </a:r>
            <a:endParaRPr i="1" sz="2000">
              <a:latin typeface="Anton"/>
              <a:ea typeface="Anton"/>
              <a:cs typeface="Anton"/>
              <a:sym typeface="Anton"/>
            </a:endParaRPr>
          </a:p>
        </p:txBody>
      </p:sp>
      <p:sp>
        <p:nvSpPr>
          <p:cNvPr id="433" name="Google Shape;433;p66"/>
          <p:cNvSpPr txBox="1"/>
          <p:nvPr/>
        </p:nvSpPr>
        <p:spPr>
          <a:xfrm>
            <a:off x="401275" y="1228125"/>
            <a:ext cx="8475300" cy="1001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Declaramos variables y en ellas almacenamos los valores de las propiedades. Hacemos esto para trabajar con inmutabilidad, es decir utilizar esos valores sin riesgo de alterar las propiedades del objeto.</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0"/>
              </a:spcAft>
              <a:buNone/>
            </a:pPr>
            <a:r>
              <a:rPr lang="es" sz="1700">
                <a:solidFill>
                  <a:schemeClr val="dk1"/>
                </a:solidFill>
                <a:latin typeface="Helvetica Neue Light"/>
                <a:ea typeface="Helvetica Neue Light"/>
                <a:cs typeface="Helvetica Neue Light"/>
                <a:sym typeface="Helvetica Neue Light"/>
              </a:rPr>
              <a:t>Sin embargo, podemos utilizar la desestructuración para simplificar y agilizar este proceso. ¿En qué consiste? </a:t>
            </a:r>
            <a:r>
              <a:rPr b="1" lang="es" sz="1700">
                <a:solidFill>
                  <a:schemeClr val="dk1"/>
                </a:solidFill>
                <a:latin typeface="Helvetica Neue"/>
                <a:ea typeface="Helvetica Neue"/>
                <a:cs typeface="Helvetica Neue"/>
                <a:sym typeface="Helvetica Neue"/>
              </a:rPr>
              <a:t>Es una técnica que nos permite declarar variables donde guardar propiedades de un objeto de forma rápida y directa</a:t>
            </a:r>
            <a:r>
              <a:rPr lang="es" sz="1700">
                <a:solidFill>
                  <a:schemeClr val="dk1"/>
                </a:solidFill>
                <a:latin typeface="Helvetica Neue Light"/>
                <a:ea typeface="Helvetica Neue Light"/>
                <a:cs typeface="Helvetica Neue Light"/>
                <a:sym typeface="Helvetica Neue Light"/>
              </a:rPr>
              <a:t>.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1100"/>
              </a:spcAft>
              <a:buNone/>
            </a:pPr>
            <a:r>
              <a:t/>
            </a:r>
            <a:endParaRPr sz="17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7"/>
          <p:cNvSpPr txBox="1"/>
          <p:nvPr/>
        </p:nvSpPr>
        <p:spPr>
          <a:xfrm>
            <a:off x="0" y="152425"/>
            <a:ext cx="8173800" cy="3714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DESESTRUCTURACIÓN</a:t>
            </a:r>
            <a:endParaRPr i="1" sz="2000">
              <a:latin typeface="Anton"/>
              <a:ea typeface="Anton"/>
              <a:cs typeface="Anton"/>
              <a:sym typeface="Anton"/>
            </a:endParaRPr>
          </a:p>
        </p:txBody>
      </p:sp>
      <p:sp>
        <p:nvSpPr>
          <p:cNvPr id="439" name="Google Shape;439;p67"/>
          <p:cNvSpPr txBox="1"/>
          <p:nvPr/>
        </p:nvSpPr>
        <p:spPr>
          <a:xfrm>
            <a:off x="744600" y="2463713"/>
            <a:ext cx="7654800" cy="1001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Nótese las llaves a la izquierda del operador</a:t>
            </a:r>
            <a:r>
              <a:rPr b="1" lang="es" sz="1600">
                <a:solidFill>
                  <a:schemeClr val="dk1"/>
                </a:solidFill>
                <a:latin typeface="Helvetica Neue"/>
                <a:ea typeface="Helvetica Neue"/>
                <a:cs typeface="Helvetica Neue"/>
                <a:sym typeface="Helvetica Neue"/>
              </a:rPr>
              <a:t> =,</a:t>
            </a:r>
            <a:r>
              <a:rPr lang="es" sz="1600">
                <a:solidFill>
                  <a:schemeClr val="dk1"/>
                </a:solidFill>
                <a:latin typeface="Helvetica Neue Light"/>
                <a:ea typeface="Helvetica Neue Light"/>
                <a:cs typeface="Helvetica Neue Light"/>
                <a:sym typeface="Helvetica Neue Light"/>
              </a:rPr>
              <a:t> esto significa que estamos desestructurando un objeto. </a:t>
            </a:r>
            <a:endParaRPr sz="16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0"/>
              </a:spcAft>
              <a:buNone/>
            </a:pPr>
            <a:r>
              <a:rPr lang="es" sz="1600">
                <a:solidFill>
                  <a:schemeClr val="dk1"/>
                </a:solidFill>
                <a:latin typeface="Helvetica Neue Light"/>
                <a:ea typeface="Helvetica Neue Light"/>
                <a:cs typeface="Helvetica Neue Light"/>
                <a:sym typeface="Helvetica Neue Light"/>
              </a:rPr>
              <a:t>Quiere decir que estamos creando dos variables, prop1 y prop2, donde se almacenan las propiedades </a:t>
            </a:r>
            <a:r>
              <a:rPr lang="es" sz="1600">
                <a:solidFill>
                  <a:schemeClr val="dk1"/>
                </a:solidFill>
                <a:highlight>
                  <a:srgbClr val="C586C0"/>
                </a:highlight>
                <a:latin typeface="Helvetica Neue Light"/>
                <a:ea typeface="Helvetica Neue Light"/>
                <a:cs typeface="Helvetica Neue Light"/>
                <a:sym typeface="Helvetica Neue Light"/>
              </a:rPr>
              <a:t>con el mismo nombre </a:t>
            </a:r>
            <a:r>
              <a:rPr lang="es" sz="1600">
                <a:solidFill>
                  <a:schemeClr val="dk1"/>
                </a:solidFill>
                <a:latin typeface="Helvetica Neue Light"/>
                <a:ea typeface="Helvetica Neue Light"/>
                <a:cs typeface="Helvetica Neue Light"/>
                <a:sym typeface="Helvetica Neue Light"/>
              </a:rPr>
              <a:t>del objeto que referenciamos a la derecha. </a:t>
            </a:r>
            <a:r>
              <a:rPr lang="es" sz="1700">
                <a:solidFill>
                  <a:schemeClr val="dk1"/>
                </a:solidFill>
                <a:latin typeface="Helvetica Neue Light"/>
                <a:ea typeface="Helvetica Neue Light"/>
                <a:cs typeface="Helvetica Neue Light"/>
                <a:sym typeface="Helvetica Neue Light"/>
              </a:rPr>
              <a:t>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1100"/>
              </a:spcAft>
              <a:buNone/>
            </a:pPr>
            <a:r>
              <a:t/>
            </a:r>
            <a:endParaRPr sz="1700">
              <a:solidFill>
                <a:schemeClr val="dk1"/>
              </a:solidFill>
              <a:latin typeface="Helvetica Neue Light"/>
              <a:ea typeface="Helvetica Neue Light"/>
              <a:cs typeface="Helvetica Neue Light"/>
              <a:sym typeface="Helvetica Neue Light"/>
            </a:endParaRPr>
          </a:p>
        </p:txBody>
      </p:sp>
      <p:sp>
        <p:nvSpPr>
          <p:cNvPr id="440" name="Google Shape;440;p67"/>
          <p:cNvSpPr txBox="1"/>
          <p:nvPr/>
        </p:nvSpPr>
        <p:spPr>
          <a:xfrm>
            <a:off x="801200" y="1678688"/>
            <a:ext cx="7526700" cy="5172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lang="es" sz="1250">
                <a:solidFill>
                  <a:srgbClr val="569CD6"/>
                </a:solidFill>
                <a:latin typeface="Courier New"/>
                <a:ea typeface="Courier New"/>
                <a:cs typeface="Courier New"/>
                <a:sym typeface="Courier New"/>
              </a:rPr>
              <a:t>let</a:t>
            </a:r>
            <a:r>
              <a:rPr lang="es" sz="1250">
                <a:solidFill>
                  <a:srgbClr val="D4D4D4"/>
                </a:solidFill>
                <a:latin typeface="Courier New"/>
                <a:ea typeface="Courier New"/>
                <a:cs typeface="Courier New"/>
                <a:sym typeface="Courier New"/>
              </a:rPr>
              <a:t> { </a:t>
            </a:r>
            <a:r>
              <a:rPr lang="es" sz="1250">
                <a:solidFill>
                  <a:srgbClr val="9CDCFE"/>
                </a:solidFill>
                <a:latin typeface="Courier New"/>
                <a:ea typeface="Courier New"/>
                <a:cs typeface="Courier New"/>
                <a:sym typeface="Courier New"/>
              </a:rPr>
              <a:t>prop1</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prop2</a:t>
            </a:r>
            <a:r>
              <a:rPr lang="es" sz="1250">
                <a:solidFill>
                  <a:srgbClr val="D4D4D4"/>
                </a:solidFill>
                <a:latin typeface="Courier New"/>
                <a:ea typeface="Courier New"/>
                <a:cs typeface="Courier New"/>
                <a:sym typeface="Courier New"/>
              </a:rPr>
              <a:t> } = </a:t>
            </a:r>
            <a:r>
              <a:rPr lang="es" sz="1250">
                <a:solidFill>
                  <a:srgbClr val="9CDCFE"/>
                </a:solidFill>
                <a:latin typeface="Courier New"/>
                <a:ea typeface="Courier New"/>
                <a:cs typeface="Courier New"/>
                <a:sym typeface="Courier New"/>
              </a:rPr>
              <a:t>objeto</a:t>
            </a:r>
            <a:endParaRPr sz="1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8"/>
          <p:cNvSpPr txBox="1"/>
          <p:nvPr/>
        </p:nvSpPr>
        <p:spPr>
          <a:xfrm>
            <a:off x="0" y="165850"/>
            <a:ext cx="8173800" cy="3714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DESESTRUCTURACIÓN</a:t>
            </a:r>
            <a:endParaRPr i="1" sz="2000">
              <a:latin typeface="Anton"/>
              <a:ea typeface="Anton"/>
              <a:cs typeface="Anton"/>
              <a:sym typeface="Anton"/>
            </a:endParaRPr>
          </a:p>
        </p:txBody>
      </p:sp>
      <p:sp>
        <p:nvSpPr>
          <p:cNvPr id="446" name="Google Shape;446;p68"/>
          <p:cNvSpPr txBox="1"/>
          <p:nvPr/>
        </p:nvSpPr>
        <p:spPr>
          <a:xfrm>
            <a:off x="401275" y="1228125"/>
            <a:ext cx="8475300" cy="1001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None/>
            </a:pPr>
            <a:r>
              <a:t/>
            </a:r>
            <a:endParaRPr sz="1700">
              <a:solidFill>
                <a:schemeClr val="dk1"/>
              </a:solidFill>
              <a:latin typeface="Helvetica Neue Light"/>
              <a:ea typeface="Helvetica Neue Light"/>
              <a:cs typeface="Helvetica Neue Light"/>
              <a:sym typeface="Helvetica Neue Light"/>
            </a:endParaRPr>
          </a:p>
        </p:txBody>
      </p:sp>
      <p:sp>
        <p:nvSpPr>
          <p:cNvPr id="447" name="Google Shape;447;p68"/>
          <p:cNvSpPr txBox="1"/>
          <p:nvPr/>
        </p:nvSpPr>
        <p:spPr>
          <a:xfrm>
            <a:off x="228175" y="1228125"/>
            <a:ext cx="8821500" cy="100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Helvetica Neue Light"/>
                <a:ea typeface="Helvetica Neue Light"/>
                <a:cs typeface="Helvetica Neue Light"/>
                <a:sym typeface="Helvetica Neue Light"/>
              </a:rPr>
              <a:t>Es decir, los nombres de las variables deben coincidir exactamente con los nombres de las propiedades que queremos obtener del objeto. </a:t>
            </a:r>
            <a:endParaRPr sz="1800">
              <a:latin typeface="Helvetica Neue Light"/>
              <a:ea typeface="Helvetica Neue Light"/>
              <a:cs typeface="Helvetica Neue Light"/>
              <a:sym typeface="Helvetica Neue Light"/>
            </a:endParaRPr>
          </a:p>
          <a:p>
            <a:pPr indent="0" lvl="0" marL="0" rtl="0" algn="ctr">
              <a:spcBef>
                <a:spcPts val="0"/>
              </a:spcBef>
              <a:spcAft>
                <a:spcPts val="0"/>
              </a:spcAft>
              <a:buNone/>
            </a:pPr>
            <a:r>
              <a:rPr lang="es" sz="1800">
                <a:latin typeface="Helvetica Neue Light"/>
                <a:ea typeface="Helvetica Neue Light"/>
                <a:cs typeface="Helvetica Neue Light"/>
                <a:sym typeface="Helvetica Neue Light"/>
              </a:rPr>
              <a:t>En el ejemplo anterior, podemos desestructurar el objeto de la siguiente forma:</a:t>
            </a:r>
            <a:endParaRPr sz="1800">
              <a:latin typeface="Helvetica Neue Light"/>
              <a:ea typeface="Helvetica Neue Light"/>
              <a:cs typeface="Helvetica Neue Light"/>
              <a:sym typeface="Helvetica Neue Light"/>
            </a:endParaRPr>
          </a:p>
        </p:txBody>
      </p:sp>
      <p:sp>
        <p:nvSpPr>
          <p:cNvPr id="448" name="Google Shape;448;p68"/>
          <p:cNvSpPr txBox="1"/>
          <p:nvPr/>
        </p:nvSpPr>
        <p:spPr>
          <a:xfrm>
            <a:off x="1390950" y="2383350"/>
            <a:ext cx="6362100" cy="23439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a:t>
            </a:r>
            <a:r>
              <a:rPr lang="es" sz="1150">
                <a:solidFill>
                  <a:srgbClr val="D4D4D4"/>
                </a:solidFill>
                <a:latin typeface="Courier New"/>
                <a:ea typeface="Courier New"/>
                <a:cs typeface="Courier New"/>
                <a:sym typeface="Courier New"/>
              </a:rPr>
              <a:t> =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"John Doe"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edad:</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32</a:t>
            </a:r>
            <a:endParaRPr sz="11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 </a:t>
            </a:r>
            <a:r>
              <a:rPr lang="es" sz="1150">
                <a:solidFill>
                  <a:srgbClr val="4FC1FF"/>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edad </a:t>
            </a:r>
            <a:r>
              <a:rPr lang="es" sz="1150">
                <a:solidFill>
                  <a:srgbClr val="D4D4D4"/>
                </a:solidFill>
                <a:latin typeface="Courier New"/>
                <a:ea typeface="Courier New"/>
                <a:cs typeface="Courier New"/>
                <a:sym typeface="Courier New"/>
              </a:rPr>
              <a:t>} = </a:t>
            </a:r>
            <a:r>
              <a:rPr lang="es" sz="1150">
                <a:solidFill>
                  <a:srgbClr val="4FC1FF"/>
                </a:solidFill>
                <a:latin typeface="Courier New"/>
                <a:ea typeface="Courier New"/>
                <a:cs typeface="Courier New"/>
                <a:sym typeface="Courier New"/>
              </a:rPr>
              <a:t>usuario</a:t>
            </a:r>
            <a:endParaRPr sz="11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"John Doe"</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edad</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32</a:t>
            </a:r>
            <a:endParaRPr sz="1150">
              <a:solidFill>
                <a:srgbClr val="6A9955"/>
              </a:solidFill>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9"/>
          <p:cNvSpPr txBox="1"/>
          <p:nvPr/>
        </p:nvSpPr>
        <p:spPr>
          <a:xfrm>
            <a:off x="4163100" y="367300"/>
            <a:ext cx="4455600" cy="3522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DESESTRUCTURACIÓN</a:t>
            </a:r>
            <a:endParaRPr i="1" sz="2000">
              <a:latin typeface="Anton"/>
              <a:ea typeface="Anton"/>
              <a:cs typeface="Anton"/>
              <a:sym typeface="Anton"/>
            </a:endParaRPr>
          </a:p>
        </p:txBody>
      </p:sp>
      <p:sp>
        <p:nvSpPr>
          <p:cNvPr id="454" name="Google Shape;454;p69"/>
          <p:cNvSpPr txBox="1"/>
          <p:nvPr/>
        </p:nvSpPr>
        <p:spPr>
          <a:xfrm>
            <a:off x="0" y="0"/>
            <a:ext cx="4163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usuario</a:t>
            </a:r>
            <a:r>
              <a:rPr lang="es" sz="1250">
                <a:solidFill>
                  <a:srgbClr val="D4D4D4"/>
                </a:solidFill>
                <a:latin typeface="Courier New"/>
                <a:ea typeface="Courier New"/>
                <a:cs typeface="Courier New"/>
                <a:sym typeface="Courier New"/>
              </a:rPr>
              <a:t> =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nombre:</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"John Doe"</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edad:</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32</a:t>
            </a:r>
            <a:endParaRPr sz="12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 </a:t>
            </a:r>
            <a:r>
              <a:rPr lang="es" sz="1250">
                <a:solidFill>
                  <a:srgbClr val="4FC1FF"/>
                </a:solidFill>
                <a:latin typeface="Courier New"/>
                <a:ea typeface="Courier New"/>
                <a:cs typeface="Courier New"/>
                <a:sym typeface="Courier New"/>
              </a:rPr>
              <a:t>telefono</a:t>
            </a:r>
            <a:r>
              <a:rPr lang="es" sz="1250">
                <a:solidFill>
                  <a:srgbClr val="D4D4D4"/>
                </a:solidFill>
                <a:latin typeface="Courier New"/>
                <a:ea typeface="Courier New"/>
                <a:cs typeface="Courier New"/>
                <a:sym typeface="Courier New"/>
              </a:rPr>
              <a:t> } = </a:t>
            </a:r>
            <a:r>
              <a:rPr lang="es" sz="1250">
                <a:solidFill>
                  <a:srgbClr val="4FC1FF"/>
                </a:solidFill>
                <a:latin typeface="Courier New"/>
                <a:ea typeface="Courier New"/>
                <a:cs typeface="Courier New"/>
                <a:sym typeface="Courier New"/>
              </a:rPr>
              <a:t>usuario</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undefined</a:t>
            </a:r>
            <a:endParaRPr sz="1900">
              <a:solidFill>
                <a:schemeClr val="dk1"/>
              </a:solidFill>
              <a:latin typeface="Helvetica Neue Light"/>
              <a:ea typeface="Helvetica Neue Light"/>
              <a:cs typeface="Helvetica Neue Light"/>
              <a:sym typeface="Helvetica Neue Light"/>
            </a:endParaRPr>
          </a:p>
        </p:txBody>
      </p:sp>
      <p:sp>
        <p:nvSpPr>
          <p:cNvPr id="455" name="Google Shape;455;p69"/>
          <p:cNvSpPr txBox="1"/>
          <p:nvPr/>
        </p:nvSpPr>
        <p:spPr>
          <a:xfrm>
            <a:off x="4262125" y="1174400"/>
            <a:ext cx="4633200" cy="100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Si intentamos desestructurar una propiedad inexistente en el objeto, obtendremos </a:t>
            </a:r>
            <a:r>
              <a:rPr i="1" lang="es" sz="1600">
                <a:solidFill>
                  <a:schemeClr val="dk1"/>
                </a:solidFill>
                <a:latin typeface="Helvetica Neue Light"/>
                <a:ea typeface="Helvetica Neue Light"/>
                <a:cs typeface="Helvetica Neue Light"/>
                <a:sym typeface="Helvetica Neue Light"/>
              </a:rPr>
              <a:t>undefined</a:t>
            </a:r>
            <a:r>
              <a:rPr lang="es" sz="1600">
                <a:solidFill>
                  <a:schemeClr val="dk1"/>
                </a:solidFill>
                <a:latin typeface="Helvetica Neue Light"/>
                <a:ea typeface="Helvetica Neue Light"/>
                <a:cs typeface="Helvetica Neue Light"/>
                <a:sym typeface="Helvetica Neue Light"/>
              </a:rPr>
              <a:t>.</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Cada propiedad que queramos desestructurar del objeto las declaramos separadas por comas.</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1600">
              <a:latin typeface="Helvetica Neue Light"/>
              <a:ea typeface="Helvetica Neue Light"/>
              <a:cs typeface="Helvetica Neue Light"/>
              <a:sym typeface="Helvetica Neue Light"/>
            </a:endParaRPr>
          </a:p>
        </p:txBody>
      </p:sp>
      <p:sp>
        <p:nvSpPr>
          <p:cNvPr id="456" name="Google Shape;456;p69"/>
          <p:cNvSpPr txBox="1"/>
          <p:nvPr/>
        </p:nvSpPr>
        <p:spPr>
          <a:xfrm>
            <a:off x="4450225" y="2895550"/>
            <a:ext cx="4356300" cy="14154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500">
                <a:solidFill>
                  <a:schemeClr val="dk1"/>
                </a:solidFill>
                <a:latin typeface="Helvetica Neue"/>
                <a:ea typeface="Helvetica Neue"/>
                <a:cs typeface="Helvetica Neue"/>
                <a:sym typeface="Helvetica Neue"/>
              </a:rPr>
              <a:t>Recordemos</a:t>
            </a:r>
            <a:r>
              <a:rPr lang="es" sz="1500">
                <a:solidFill>
                  <a:schemeClr val="dk1"/>
                </a:solidFill>
                <a:latin typeface="Helvetica Neue Light"/>
                <a:ea typeface="Helvetica Neue Light"/>
                <a:cs typeface="Helvetica Neue Light"/>
                <a:sym typeface="Helvetica Neue Light"/>
              </a:rPr>
              <a:t> que en este caso y en los anteriores, estamos </a:t>
            </a:r>
            <a:r>
              <a:rPr i="1" lang="es" sz="1500">
                <a:solidFill>
                  <a:schemeClr val="dk1"/>
                </a:solidFill>
                <a:latin typeface="Helvetica Neue Light"/>
                <a:ea typeface="Helvetica Neue Light"/>
                <a:cs typeface="Helvetica Neue Light"/>
                <a:sym typeface="Helvetica Neue Light"/>
              </a:rPr>
              <a:t>declarando variables</a:t>
            </a:r>
            <a:r>
              <a:rPr lang="es" sz="1500">
                <a:solidFill>
                  <a:schemeClr val="dk1"/>
                </a:solidFill>
                <a:latin typeface="Helvetica Neue Light"/>
                <a:ea typeface="Helvetica Neue Light"/>
                <a:cs typeface="Helvetica Neue Light"/>
                <a:sym typeface="Helvetica Neue Light"/>
              </a:rPr>
              <a:t> con los nombres</a:t>
            </a:r>
            <a:r>
              <a:rPr i="1" lang="es" sz="1500">
                <a:solidFill>
                  <a:schemeClr val="dk1"/>
                </a:solidFill>
                <a:latin typeface="Helvetica Neue Light"/>
                <a:ea typeface="Helvetica Neue Light"/>
                <a:cs typeface="Helvetica Neue Light"/>
                <a:sym typeface="Helvetica Neue Light"/>
              </a:rPr>
              <a:t> nombre, edad, y teléfono</a:t>
            </a:r>
            <a:r>
              <a:rPr lang="es" sz="1500">
                <a:solidFill>
                  <a:schemeClr val="dk1"/>
                </a:solidFill>
                <a:latin typeface="Helvetica Neue Light"/>
                <a:ea typeface="Helvetica Neue Light"/>
                <a:cs typeface="Helvetica Neue Light"/>
                <a:sym typeface="Helvetica Neue Light"/>
              </a:rPr>
              <a:t>; </a:t>
            </a:r>
            <a:r>
              <a:rPr b="1" lang="es" sz="1500">
                <a:solidFill>
                  <a:schemeClr val="dk1"/>
                </a:solidFill>
                <a:latin typeface="Helvetica Neue"/>
                <a:ea typeface="Helvetica Neue"/>
                <a:cs typeface="Helvetica Neue"/>
                <a:sym typeface="Helvetica Neue"/>
              </a:rPr>
              <a:t>por lo que luego las referenciamos con este nombre.</a:t>
            </a:r>
            <a:endParaRPr b="1" sz="1300"/>
          </a:p>
        </p:txBody>
      </p:sp>
      <p:pic>
        <p:nvPicPr>
          <p:cNvPr id="457" name="Google Shape;457;p69"/>
          <p:cNvPicPr preferRelativeResize="0"/>
          <p:nvPr/>
        </p:nvPicPr>
        <p:blipFill>
          <a:blip r:embed="rId3">
            <a:alphaModFix/>
          </a:blip>
          <a:stretch>
            <a:fillRect/>
          </a:stretch>
        </p:blipFill>
        <p:spPr>
          <a:xfrm>
            <a:off x="4395971" y="2798625"/>
            <a:ext cx="352059" cy="352075"/>
          </a:xfrm>
          <a:prstGeom prst="rect">
            <a:avLst/>
          </a:prstGeom>
          <a:noFill/>
          <a:ln>
            <a:noFill/>
          </a:ln>
        </p:spPr>
      </p:pic>
      <p:sp>
        <p:nvSpPr>
          <p:cNvPr id="458" name="Google Shape;458;p69"/>
          <p:cNvSpPr txBox="1"/>
          <p:nvPr/>
        </p:nvSpPr>
        <p:spPr>
          <a:xfrm>
            <a:off x="10031850" y="-107425"/>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000">
                <a:solidFill>
                  <a:srgbClr val="FFFFFF"/>
                </a:solidFill>
                <a:latin typeface="Roboto"/>
                <a:ea typeface="Roboto"/>
                <a:cs typeface="Roboto"/>
                <a:sym typeface="Roboto"/>
              </a:rPr>
              <a:t>Flaticon</a:t>
            </a:r>
            <a:endParaRPr b="1" sz="10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b="1" sz="1000">
              <a:solidFill>
                <a:srgbClr val="FFFFFF"/>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0"/>
          <p:cNvSpPr txBox="1"/>
          <p:nvPr/>
        </p:nvSpPr>
        <p:spPr>
          <a:xfrm>
            <a:off x="0" y="622450"/>
            <a:ext cx="4455600" cy="4251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DESESTRUCTURACIÓN</a:t>
            </a:r>
            <a:endParaRPr i="1" sz="2000">
              <a:latin typeface="Anton"/>
              <a:ea typeface="Anton"/>
              <a:cs typeface="Anton"/>
              <a:sym typeface="Anton"/>
            </a:endParaRPr>
          </a:p>
        </p:txBody>
      </p:sp>
      <p:sp>
        <p:nvSpPr>
          <p:cNvPr id="464" name="Google Shape;464;p70"/>
          <p:cNvSpPr txBox="1"/>
          <p:nvPr/>
        </p:nvSpPr>
        <p:spPr>
          <a:xfrm>
            <a:off x="4980900" y="0"/>
            <a:ext cx="4163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50">
                <a:solidFill>
                  <a:srgbClr val="569CD6"/>
                </a:solidFill>
                <a:latin typeface="Courier New"/>
                <a:ea typeface="Courier New"/>
                <a:cs typeface="Courier New"/>
                <a:sym typeface="Courier New"/>
              </a:rPr>
              <a:t>const</a:t>
            </a:r>
            <a:r>
              <a:rPr lang="es" sz="1650">
                <a:solidFill>
                  <a:srgbClr val="D4D4D4"/>
                </a:solidFill>
                <a:latin typeface="Courier New"/>
                <a:ea typeface="Courier New"/>
                <a:cs typeface="Courier New"/>
                <a:sym typeface="Courier New"/>
              </a:rPr>
              <a:t> </a:t>
            </a:r>
            <a:r>
              <a:rPr lang="es" sz="1650">
                <a:solidFill>
                  <a:srgbClr val="4FC1FF"/>
                </a:solidFill>
                <a:latin typeface="Courier New"/>
                <a:ea typeface="Courier New"/>
                <a:cs typeface="Courier New"/>
                <a:sym typeface="Courier New"/>
              </a:rPr>
              <a:t>usuario</a:t>
            </a:r>
            <a:r>
              <a:rPr lang="es" sz="1650">
                <a:solidFill>
                  <a:srgbClr val="D4D4D4"/>
                </a:solidFill>
                <a:latin typeface="Courier New"/>
                <a:ea typeface="Courier New"/>
                <a:cs typeface="Courier New"/>
                <a:sym typeface="Courier New"/>
              </a:rPr>
              <a:t> = {</a:t>
            </a:r>
            <a:endParaRPr sz="16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50">
                <a:solidFill>
                  <a:srgbClr val="D4D4D4"/>
                </a:solidFill>
                <a:latin typeface="Courier New"/>
                <a:ea typeface="Courier New"/>
                <a:cs typeface="Courier New"/>
                <a:sym typeface="Courier New"/>
              </a:rPr>
              <a:t>    </a:t>
            </a:r>
            <a:r>
              <a:rPr lang="es" sz="1650">
                <a:solidFill>
                  <a:srgbClr val="9CDCFE"/>
                </a:solidFill>
                <a:latin typeface="Courier New"/>
                <a:ea typeface="Courier New"/>
                <a:cs typeface="Courier New"/>
                <a:sym typeface="Courier New"/>
              </a:rPr>
              <a:t>nombre:</a:t>
            </a:r>
            <a:r>
              <a:rPr lang="es" sz="1650">
                <a:solidFill>
                  <a:srgbClr val="D4D4D4"/>
                </a:solidFill>
                <a:latin typeface="Courier New"/>
                <a:ea typeface="Courier New"/>
                <a:cs typeface="Courier New"/>
                <a:sym typeface="Courier New"/>
              </a:rPr>
              <a:t> </a:t>
            </a:r>
            <a:r>
              <a:rPr lang="es" sz="1650">
                <a:solidFill>
                  <a:srgbClr val="CE9178"/>
                </a:solidFill>
                <a:latin typeface="Courier New"/>
                <a:ea typeface="Courier New"/>
                <a:cs typeface="Courier New"/>
                <a:sym typeface="Courier New"/>
              </a:rPr>
              <a:t>"John Doe"</a:t>
            </a:r>
            <a:r>
              <a:rPr lang="es" sz="1650">
                <a:solidFill>
                  <a:srgbClr val="D4D4D4"/>
                </a:solidFill>
                <a:latin typeface="Courier New"/>
                <a:ea typeface="Courier New"/>
                <a:cs typeface="Courier New"/>
                <a:sym typeface="Courier New"/>
              </a:rPr>
              <a:t>,</a:t>
            </a:r>
            <a:endParaRPr sz="16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50">
                <a:solidFill>
                  <a:srgbClr val="D4D4D4"/>
                </a:solidFill>
                <a:latin typeface="Courier New"/>
                <a:ea typeface="Courier New"/>
                <a:cs typeface="Courier New"/>
                <a:sym typeface="Courier New"/>
              </a:rPr>
              <a:t>    </a:t>
            </a:r>
            <a:r>
              <a:rPr lang="es" sz="1650">
                <a:solidFill>
                  <a:srgbClr val="9CDCFE"/>
                </a:solidFill>
                <a:latin typeface="Courier New"/>
                <a:ea typeface="Courier New"/>
                <a:cs typeface="Courier New"/>
                <a:sym typeface="Courier New"/>
              </a:rPr>
              <a:t>edad:</a:t>
            </a:r>
            <a:r>
              <a:rPr lang="es" sz="1650">
                <a:solidFill>
                  <a:srgbClr val="D4D4D4"/>
                </a:solidFill>
                <a:latin typeface="Courier New"/>
                <a:ea typeface="Courier New"/>
                <a:cs typeface="Courier New"/>
                <a:sym typeface="Courier New"/>
              </a:rPr>
              <a:t> </a:t>
            </a:r>
            <a:r>
              <a:rPr lang="es" sz="1650">
                <a:solidFill>
                  <a:srgbClr val="B5CEA8"/>
                </a:solidFill>
                <a:latin typeface="Courier New"/>
                <a:ea typeface="Courier New"/>
                <a:cs typeface="Courier New"/>
                <a:sym typeface="Courier New"/>
              </a:rPr>
              <a:t>32</a:t>
            </a:r>
            <a:r>
              <a:rPr lang="es" sz="1650">
                <a:solidFill>
                  <a:srgbClr val="D4D4D4"/>
                </a:solidFill>
                <a:latin typeface="Courier New"/>
                <a:ea typeface="Courier New"/>
                <a:cs typeface="Courier New"/>
                <a:sym typeface="Courier New"/>
              </a:rPr>
              <a:t>,</a:t>
            </a:r>
            <a:endParaRPr sz="16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50">
                <a:solidFill>
                  <a:srgbClr val="D4D4D4"/>
                </a:solidFill>
                <a:latin typeface="Courier New"/>
                <a:ea typeface="Courier New"/>
                <a:cs typeface="Courier New"/>
                <a:sym typeface="Courier New"/>
              </a:rPr>
              <a:t>    </a:t>
            </a:r>
            <a:r>
              <a:rPr lang="es" sz="1650">
                <a:solidFill>
                  <a:srgbClr val="9CDCFE"/>
                </a:solidFill>
                <a:latin typeface="Courier New"/>
                <a:ea typeface="Courier New"/>
                <a:cs typeface="Courier New"/>
                <a:sym typeface="Courier New"/>
              </a:rPr>
              <a:t>telefono:</a:t>
            </a:r>
            <a:r>
              <a:rPr lang="es" sz="1650">
                <a:solidFill>
                  <a:srgbClr val="D4D4D4"/>
                </a:solidFill>
                <a:latin typeface="Courier New"/>
                <a:ea typeface="Courier New"/>
                <a:cs typeface="Courier New"/>
                <a:sym typeface="Courier New"/>
              </a:rPr>
              <a:t> {</a:t>
            </a:r>
            <a:endParaRPr sz="16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50">
                <a:solidFill>
                  <a:srgbClr val="D4D4D4"/>
                </a:solidFill>
                <a:latin typeface="Courier New"/>
                <a:ea typeface="Courier New"/>
                <a:cs typeface="Courier New"/>
                <a:sym typeface="Courier New"/>
              </a:rPr>
              <a:t>        </a:t>
            </a:r>
            <a:r>
              <a:rPr lang="es" sz="1650">
                <a:solidFill>
                  <a:srgbClr val="9CDCFE"/>
                </a:solidFill>
                <a:latin typeface="Courier New"/>
                <a:ea typeface="Courier New"/>
                <a:cs typeface="Courier New"/>
                <a:sym typeface="Courier New"/>
              </a:rPr>
              <a:t>cel:</a:t>
            </a:r>
            <a:r>
              <a:rPr lang="es" sz="1650">
                <a:solidFill>
                  <a:srgbClr val="D4D4D4"/>
                </a:solidFill>
                <a:latin typeface="Courier New"/>
                <a:ea typeface="Courier New"/>
                <a:cs typeface="Courier New"/>
                <a:sym typeface="Courier New"/>
              </a:rPr>
              <a:t> </a:t>
            </a:r>
            <a:r>
              <a:rPr lang="es" sz="1650">
                <a:solidFill>
                  <a:srgbClr val="B5CEA8"/>
                </a:solidFill>
                <a:latin typeface="Courier New"/>
                <a:ea typeface="Courier New"/>
                <a:cs typeface="Courier New"/>
                <a:sym typeface="Courier New"/>
              </a:rPr>
              <a:t>113334444</a:t>
            </a:r>
            <a:r>
              <a:rPr lang="es" sz="1650">
                <a:solidFill>
                  <a:srgbClr val="D4D4D4"/>
                </a:solidFill>
                <a:latin typeface="Courier New"/>
                <a:ea typeface="Courier New"/>
                <a:cs typeface="Courier New"/>
                <a:sym typeface="Courier New"/>
              </a:rPr>
              <a:t>,</a:t>
            </a:r>
            <a:endParaRPr sz="16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50">
                <a:solidFill>
                  <a:srgbClr val="D4D4D4"/>
                </a:solidFill>
                <a:latin typeface="Courier New"/>
                <a:ea typeface="Courier New"/>
                <a:cs typeface="Courier New"/>
                <a:sym typeface="Courier New"/>
              </a:rPr>
              <a:t>        </a:t>
            </a:r>
            <a:r>
              <a:rPr lang="es" sz="1650">
                <a:solidFill>
                  <a:srgbClr val="9CDCFE"/>
                </a:solidFill>
                <a:latin typeface="Courier New"/>
                <a:ea typeface="Courier New"/>
                <a:cs typeface="Courier New"/>
                <a:sym typeface="Courier New"/>
              </a:rPr>
              <a:t>casa:</a:t>
            </a:r>
            <a:r>
              <a:rPr lang="es" sz="1650">
                <a:solidFill>
                  <a:srgbClr val="D4D4D4"/>
                </a:solidFill>
                <a:latin typeface="Courier New"/>
                <a:ea typeface="Courier New"/>
                <a:cs typeface="Courier New"/>
                <a:sym typeface="Courier New"/>
              </a:rPr>
              <a:t> </a:t>
            </a:r>
            <a:r>
              <a:rPr lang="es" sz="1650">
                <a:solidFill>
                  <a:srgbClr val="569CD6"/>
                </a:solidFill>
                <a:latin typeface="Courier New"/>
                <a:ea typeface="Courier New"/>
                <a:cs typeface="Courier New"/>
                <a:sym typeface="Courier New"/>
              </a:rPr>
              <a:t>null</a:t>
            </a:r>
            <a:r>
              <a:rPr lang="es" sz="1650">
                <a:solidFill>
                  <a:srgbClr val="D4D4D4"/>
                </a:solidFill>
                <a:latin typeface="Courier New"/>
                <a:ea typeface="Courier New"/>
                <a:cs typeface="Courier New"/>
                <a:sym typeface="Courier New"/>
              </a:rPr>
              <a:t>,</a:t>
            </a:r>
            <a:endParaRPr sz="16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50">
                <a:solidFill>
                  <a:srgbClr val="D4D4D4"/>
                </a:solidFill>
                <a:latin typeface="Courier New"/>
                <a:ea typeface="Courier New"/>
                <a:cs typeface="Courier New"/>
                <a:sym typeface="Courier New"/>
              </a:rPr>
              <a:t>        </a:t>
            </a:r>
            <a:r>
              <a:rPr lang="es" sz="1650">
                <a:solidFill>
                  <a:srgbClr val="9CDCFE"/>
                </a:solidFill>
                <a:latin typeface="Courier New"/>
                <a:ea typeface="Courier New"/>
                <a:cs typeface="Courier New"/>
                <a:sym typeface="Courier New"/>
              </a:rPr>
              <a:t>trabajo:</a:t>
            </a:r>
            <a:r>
              <a:rPr lang="es" sz="1650">
                <a:solidFill>
                  <a:srgbClr val="D4D4D4"/>
                </a:solidFill>
                <a:latin typeface="Courier New"/>
                <a:ea typeface="Courier New"/>
                <a:cs typeface="Courier New"/>
                <a:sym typeface="Courier New"/>
              </a:rPr>
              <a:t> </a:t>
            </a:r>
            <a:r>
              <a:rPr lang="es" sz="1650">
                <a:solidFill>
                  <a:srgbClr val="B5CEA8"/>
                </a:solidFill>
                <a:latin typeface="Courier New"/>
                <a:ea typeface="Courier New"/>
                <a:cs typeface="Courier New"/>
                <a:sym typeface="Courier New"/>
              </a:rPr>
              <a:t>113325555</a:t>
            </a:r>
            <a:endParaRPr sz="16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50">
                <a:solidFill>
                  <a:srgbClr val="D4D4D4"/>
                </a:solidFill>
                <a:latin typeface="Courier New"/>
                <a:ea typeface="Courier New"/>
                <a:cs typeface="Courier New"/>
                <a:sym typeface="Courier New"/>
              </a:rPr>
              <a:t>    }</a:t>
            </a:r>
            <a:endParaRPr sz="16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650">
                <a:solidFill>
                  <a:srgbClr val="D4D4D4"/>
                </a:solidFill>
                <a:latin typeface="Courier New"/>
                <a:ea typeface="Courier New"/>
                <a:cs typeface="Courier New"/>
                <a:sym typeface="Courier New"/>
              </a:rPr>
              <a:t>}</a:t>
            </a:r>
            <a:endParaRPr sz="1850">
              <a:solidFill>
                <a:srgbClr val="569CD6"/>
              </a:solidFill>
              <a:latin typeface="Courier New"/>
              <a:ea typeface="Courier New"/>
              <a:cs typeface="Courier New"/>
              <a:sym typeface="Courier New"/>
            </a:endParaRPr>
          </a:p>
        </p:txBody>
      </p:sp>
      <p:sp>
        <p:nvSpPr>
          <p:cNvPr id="465" name="Google Shape;465;p70"/>
          <p:cNvSpPr txBox="1"/>
          <p:nvPr/>
        </p:nvSpPr>
        <p:spPr>
          <a:xfrm>
            <a:off x="192975" y="1859325"/>
            <a:ext cx="4633200" cy="100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900">
                <a:solidFill>
                  <a:schemeClr val="dk1"/>
                </a:solidFill>
                <a:latin typeface="Helvetica Neue Light"/>
                <a:ea typeface="Helvetica Neue Light"/>
                <a:cs typeface="Helvetica Neue Light"/>
                <a:sym typeface="Helvetica Neue Light"/>
              </a:rPr>
              <a:t>Si queremos acceder a propiedades más internas dentro de un objeto, es decir desestructurar alguna propiedad que sea a la vez un objeto, es posible hacerlo siguiendo el mismo patrón.</a:t>
            </a:r>
            <a:endParaRPr sz="1900">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1"/>
          <p:cNvSpPr txBox="1"/>
          <p:nvPr/>
        </p:nvSpPr>
        <p:spPr>
          <a:xfrm>
            <a:off x="0" y="327000"/>
            <a:ext cx="7211700" cy="4116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DESESTRUCTURACIÓN</a:t>
            </a:r>
            <a:endParaRPr i="1" sz="2000">
              <a:latin typeface="Anton"/>
              <a:ea typeface="Anton"/>
              <a:cs typeface="Anton"/>
              <a:sym typeface="Anton"/>
            </a:endParaRPr>
          </a:p>
        </p:txBody>
      </p:sp>
      <p:sp>
        <p:nvSpPr>
          <p:cNvPr id="471" name="Google Shape;471;p71"/>
          <p:cNvSpPr txBox="1"/>
          <p:nvPr/>
        </p:nvSpPr>
        <p:spPr>
          <a:xfrm>
            <a:off x="1651800" y="2401175"/>
            <a:ext cx="5707500" cy="21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 sz="1050">
                <a:solidFill>
                  <a:srgbClr val="569CD6"/>
                </a:solidFill>
                <a:latin typeface="Courier New"/>
                <a:ea typeface="Courier New"/>
                <a:cs typeface="Courier New"/>
                <a:sym typeface="Courier New"/>
              </a:rPr>
              <a:t>const</a:t>
            </a:r>
            <a:r>
              <a:rPr lang="es" sz="1050">
                <a:solidFill>
                  <a:srgbClr val="D4D4D4"/>
                </a:solidFill>
                <a:latin typeface="Courier New"/>
                <a:ea typeface="Courier New"/>
                <a:cs typeface="Courier New"/>
                <a:sym typeface="Courier New"/>
              </a:rPr>
              <a:t> { </a:t>
            </a:r>
            <a:r>
              <a:rPr lang="es" sz="1050">
                <a:solidFill>
                  <a:srgbClr val="4FC1FF"/>
                </a:solidFill>
                <a:latin typeface="Courier New"/>
                <a:ea typeface="Courier New"/>
                <a:cs typeface="Courier New"/>
                <a:sym typeface="Courier New"/>
              </a:rPr>
              <a:t>nombre</a:t>
            </a: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telefono</a:t>
            </a:r>
            <a:r>
              <a:rPr lang="es" sz="1050">
                <a:solidFill>
                  <a:srgbClr val="D4D4D4"/>
                </a:solidFill>
                <a:latin typeface="Courier New"/>
                <a:ea typeface="Courier New"/>
                <a:cs typeface="Courier New"/>
                <a:sym typeface="Courier New"/>
              </a:rPr>
              <a:t>: {</a:t>
            </a:r>
            <a:r>
              <a:rPr lang="es" sz="1050">
                <a:solidFill>
                  <a:srgbClr val="4FC1FF"/>
                </a:solidFill>
                <a:latin typeface="Courier New"/>
                <a:ea typeface="Courier New"/>
                <a:cs typeface="Courier New"/>
                <a:sym typeface="Courier New"/>
              </a:rPr>
              <a:t>trabajo</a:t>
            </a:r>
            <a:r>
              <a:rPr lang="es" sz="1050">
                <a:solidFill>
                  <a:srgbClr val="D4D4D4"/>
                </a:solidFill>
                <a:latin typeface="Courier New"/>
                <a:ea typeface="Courier New"/>
                <a:cs typeface="Courier New"/>
                <a:sym typeface="Courier New"/>
              </a:rPr>
              <a:t>} } = </a:t>
            </a:r>
            <a:r>
              <a:rPr lang="es" sz="1050">
                <a:solidFill>
                  <a:srgbClr val="4FC1FF"/>
                </a:solidFill>
                <a:latin typeface="Courier New"/>
                <a:ea typeface="Courier New"/>
                <a:cs typeface="Courier New"/>
                <a:sym typeface="Courier New"/>
              </a:rPr>
              <a:t>usuario</a:t>
            </a:r>
            <a:endParaRPr sz="10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9CDCFE"/>
                </a:solidFill>
                <a:latin typeface="Courier New"/>
                <a:ea typeface="Courier New"/>
                <a:cs typeface="Courier New"/>
                <a:sym typeface="Courier New"/>
              </a:rPr>
              <a:t>console</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log</a:t>
            </a:r>
            <a:r>
              <a:rPr lang="es" sz="1050">
                <a:solidFill>
                  <a:srgbClr val="D4D4D4"/>
                </a:solidFill>
                <a:latin typeface="Courier New"/>
                <a:ea typeface="Courier New"/>
                <a:cs typeface="Courier New"/>
                <a:sym typeface="Courier New"/>
              </a:rPr>
              <a:t>(</a:t>
            </a:r>
            <a:r>
              <a:rPr lang="es" sz="1050">
                <a:solidFill>
                  <a:srgbClr val="4FC1FF"/>
                </a:solidFill>
                <a:latin typeface="Courier New"/>
                <a:ea typeface="Courier New"/>
                <a:cs typeface="Courier New"/>
                <a:sym typeface="Courier New"/>
              </a:rPr>
              <a:t>nombre</a:t>
            </a:r>
            <a:r>
              <a:rPr lang="es" sz="1050">
                <a:solidFill>
                  <a:srgbClr val="D4D4D4"/>
                </a:solidFill>
                <a:latin typeface="Courier New"/>
                <a:ea typeface="Courier New"/>
                <a:cs typeface="Courier New"/>
                <a:sym typeface="Courier New"/>
              </a:rPr>
              <a:t>) </a:t>
            </a:r>
            <a:r>
              <a:rPr lang="es" sz="1050">
                <a:solidFill>
                  <a:srgbClr val="6A9955"/>
                </a:solidFill>
                <a:latin typeface="Courier New"/>
                <a:ea typeface="Courier New"/>
                <a:cs typeface="Courier New"/>
                <a:sym typeface="Courier New"/>
              </a:rPr>
              <a:t>// "John Doe"</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9CDCFE"/>
                </a:solidFill>
                <a:latin typeface="Courier New"/>
                <a:ea typeface="Courier New"/>
                <a:cs typeface="Courier New"/>
                <a:sym typeface="Courier New"/>
              </a:rPr>
              <a:t>console</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log</a:t>
            </a:r>
            <a:r>
              <a:rPr lang="es" sz="1050">
                <a:solidFill>
                  <a:srgbClr val="D4D4D4"/>
                </a:solidFill>
                <a:latin typeface="Courier New"/>
                <a:ea typeface="Courier New"/>
                <a:cs typeface="Courier New"/>
                <a:sym typeface="Courier New"/>
              </a:rPr>
              <a:t>(</a:t>
            </a:r>
            <a:r>
              <a:rPr lang="es" sz="1050">
                <a:solidFill>
                  <a:srgbClr val="4FC1FF"/>
                </a:solidFill>
                <a:latin typeface="Courier New"/>
                <a:ea typeface="Courier New"/>
                <a:cs typeface="Courier New"/>
                <a:sym typeface="Courier New"/>
              </a:rPr>
              <a:t>trabajo</a:t>
            </a:r>
            <a:r>
              <a:rPr lang="es" sz="1050">
                <a:solidFill>
                  <a:srgbClr val="D4D4D4"/>
                </a:solidFill>
                <a:latin typeface="Courier New"/>
                <a:ea typeface="Courier New"/>
                <a:cs typeface="Courier New"/>
                <a:sym typeface="Courier New"/>
              </a:rPr>
              <a:t>) </a:t>
            </a:r>
            <a:r>
              <a:rPr lang="es" sz="1050">
                <a:solidFill>
                  <a:srgbClr val="6A9955"/>
                </a:solidFill>
                <a:latin typeface="Courier New"/>
                <a:ea typeface="Courier New"/>
                <a:cs typeface="Courier New"/>
                <a:sym typeface="Courier New"/>
              </a:rPr>
              <a:t>// 113325555</a:t>
            </a:r>
            <a:endParaRPr sz="1650">
              <a:solidFill>
                <a:srgbClr val="569CD6"/>
              </a:solidFill>
              <a:latin typeface="Courier New"/>
              <a:ea typeface="Courier New"/>
              <a:cs typeface="Courier New"/>
              <a:sym typeface="Courier New"/>
            </a:endParaRPr>
          </a:p>
        </p:txBody>
      </p:sp>
      <p:sp>
        <p:nvSpPr>
          <p:cNvPr id="472" name="Google Shape;472;p71"/>
          <p:cNvSpPr txBox="1"/>
          <p:nvPr/>
        </p:nvSpPr>
        <p:spPr>
          <a:xfrm>
            <a:off x="505350" y="1319475"/>
            <a:ext cx="8133300" cy="100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En este caso, como </a:t>
            </a:r>
            <a:r>
              <a:rPr lang="es" sz="1600">
                <a:solidFill>
                  <a:schemeClr val="dk1"/>
                </a:solidFill>
                <a:latin typeface="Helvetica Neue Light"/>
                <a:ea typeface="Helvetica Neue Light"/>
                <a:cs typeface="Helvetica Neue Light"/>
                <a:sym typeface="Helvetica Neue Light"/>
              </a:rPr>
              <a:t>teléfono</a:t>
            </a:r>
            <a:r>
              <a:rPr lang="es" sz="1600">
                <a:solidFill>
                  <a:schemeClr val="dk1"/>
                </a:solidFill>
                <a:latin typeface="Helvetica Neue Light"/>
                <a:ea typeface="Helvetica Neue Light"/>
                <a:cs typeface="Helvetica Neue Light"/>
                <a:sym typeface="Helvetica Neue Light"/>
              </a:rPr>
              <a:t> es un objeto, desestructuramos la propiedad trabajo de éste, dentro de la desestructuración de usuario. Nótese que </a:t>
            </a:r>
            <a:r>
              <a:rPr b="1" lang="es" sz="1600">
                <a:solidFill>
                  <a:schemeClr val="dk1"/>
                </a:solidFill>
                <a:latin typeface="Helvetica Neue"/>
                <a:ea typeface="Helvetica Neue"/>
                <a:cs typeface="Helvetica Neue"/>
                <a:sym typeface="Helvetica Neue"/>
              </a:rPr>
              <a:t>finalmente se terminan declarando dos variables, nombre y trabajo.</a:t>
            </a:r>
            <a:endParaRPr b="1" sz="16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76" name="Shape 476"/>
        <p:cNvGrpSpPr/>
        <p:nvPr/>
      </p:nvGrpSpPr>
      <p:grpSpPr>
        <a:xfrm>
          <a:off x="0" y="0"/>
          <a:ext cx="0" cy="0"/>
          <a:chOff x="0" y="0"/>
          <a:chExt cx="0" cy="0"/>
        </a:xfrm>
      </p:grpSpPr>
      <p:sp>
        <p:nvSpPr>
          <p:cNvPr id="477" name="Google Shape;477;p72"/>
          <p:cNvSpPr txBox="1"/>
          <p:nvPr/>
        </p:nvSpPr>
        <p:spPr>
          <a:xfrm>
            <a:off x="959850" y="1738225"/>
            <a:ext cx="7224300" cy="132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ALIAS</a:t>
            </a:r>
            <a:endParaRPr i="1" sz="3600">
              <a:latin typeface="Anton"/>
              <a:ea typeface="Anton"/>
              <a:cs typeface="Anton"/>
              <a:sym typeface="Anto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3"/>
          <p:cNvSpPr txBox="1"/>
          <p:nvPr/>
        </p:nvSpPr>
        <p:spPr>
          <a:xfrm>
            <a:off x="943050" y="501600"/>
            <a:ext cx="4455600" cy="411600"/>
          </a:xfrm>
          <a:prstGeom prst="rect">
            <a:avLst/>
          </a:prstGeom>
          <a:solidFill>
            <a:srgbClr val="3CEFAB"/>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ALIAS</a:t>
            </a:r>
            <a:endParaRPr i="1" sz="2000">
              <a:latin typeface="Anton"/>
              <a:ea typeface="Anton"/>
              <a:cs typeface="Anton"/>
              <a:sym typeface="Anton"/>
            </a:endParaRPr>
          </a:p>
        </p:txBody>
      </p:sp>
      <p:sp>
        <p:nvSpPr>
          <p:cNvPr id="483" name="Google Shape;483;p73"/>
          <p:cNvSpPr txBox="1"/>
          <p:nvPr/>
        </p:nvSpPr>
        <p:spPr>
          <a:xfrm>
            <a:off x="174575" y="1383250"/>
            <a:ext cx="4646700" cy="142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Para  que la desestructuración funcione debe haber coincidencia con los nombres de las propiedades del objeto.</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 Sin embargo a veces puede que los nombres de las propiedades no sean muy descriptivos para el uso que queremos darle, y por ello podemos desestructurarlas con un alias, es decir </a:t>
            </a:r>
            <a:r>
              <a:rPr b="1" lang="es" sz="1600">
                <a:solidFill>
                  <a:schemeClr val="dk1"/>
                </a:solidFill>
                <a:latin typeface="Helvetica Neue"/>
                <a:ea typeface="Helvetica Neue"/>
                <a:cs typeface="Helvetica Neue"/>
                <a:sym typeface="Helvetica Neue"/>
              </a:rPr>
              <a:t>declarar la variable con un nombre alternativo tras haber desestructurado el objeto.</a:t>
            </a:r>
            <a:endParaRPr b="1" sz="16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p:txBody>
      </p:sp>
      <p:pic>
        <p:nvPicPr>
          <p:cNvPr id="484" name="Google Shape;484;p73"/>
          <p:cNvPicPr preferRelativeResize="0"/>
          <p:nvPr/>
        </p:nvPicPr>
        <p:blipFill>
          <a:blip r:embed="rId3">
            <a:alphaModFix/>
          </a:blip>
          <a:stretch>
            <a:fillRect/>
          </a:stretch>
        </p:blipFill>
        <p:spPr>
          <a:xfrm>
            <a:off x="5398650" y="0"/>
            <a:ext cx="3631576" cy="51435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4"/>
          <p:cNvSpPr txBox="1"/>
          <p:nvPr/>
        </p:nvSpPr>
        <p:spPr>
          <a:xfrm>
            <a:off x="4688400" y="259825"/>
            <a:ext cx="4455600" cy="411600"/>
          </a:xfrm>
          <a:prstGeom prst="rect">
            <a:avLst/>
          </a:prstGeom>
          <a:solidFill>
            <a:srgbClr val="3CEFAB"/>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ALIAS</a:t>
            </a:r>
            <a:endParaRPr i="1" sz="2000">
              <a:latin typeface="Anton"/>
              <a:ea typeface="Anton"/>
              <a:cs typeface="Anton"/>
              <a:sym typeface="Anton"/>
            </a:endParaRPr>
          </a:p>
        </p:txBody>
      </p:sp>
      <p:sp>
        <p:nvSpPr>
          <p:cNvPr id="490" name="Google Shape;490;p74"/>
          <p:cNvSpPr txBox="1"/>
          <p:nvPr/>
        </p:nvSpPr>
        <p:spPr>
          <a:xfrm>
            <a:off x="4455600" y="1633050"/>
            <a:ext cx="4646700" cy="142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Esto lo hacemos simplemente con el operador</a:t>
            </a:r>
            <a:r>
              <a:rPr b="1" lang="es" sz="1700">
                <a:solidFill>
                  <a:schemeClr val="dk1"/>
                </a:solidFill>
                <a:latin typeface="Helvetica Neue"/>
                <a:ea typeface="Helvetica Neue"/>
                <a:cs typeface="Helvetica Neue"/>
                <a:sym typeface="Helvetica Neue"/>
              </a:rPr>
              <a:t> :</a:t>
            </a:r>
            <a:r>
              <a:rPr lang="es" sz="1700">
                <a:solidFill>
                  <a:schemeClr val="dk1"/>
                </a:solidFill>
                <a:latin typeface="Helvetica Neue Light"/>
                <a:ea typeface="Helvetica Neue Light"/>
                <a:cs typeface="Helvetica Neue Light"/>
                <a:sym typeface="Helvetica Neue Light"/>
              </a:rPr>
              <a:t> luego del nombre de la propiedad.</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En este caso desestructuramos todas las propiedades de item, pero lo almacenamos en variables denominadas id, nombre, precio, a través del alias que indicamos para cada una.</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 </a:t>
            </a:r>
            <a:endParaRPr sz="1700">
              <a:solidFill>
                <a:schemeClr val="dk1"/>
              </a:solidFill>
              <a:latin typeface="Helvetica Neue Light"/>
              <a:ea typeface="Helvetica Neue Light"/>
              <a:cs typeface="Helvetica Neue Light"/>
              <a:sym typeface="Helvetica Neue Light"/>
            </a:endParaRPr>
          </a:p>
        </p:txBody>
      </p:sp>
      <p:sp>
        <p:nvSpPr>
          <p:cNvPr id="491" name="Google Shape;491;p74"/>
          <p:cNvSpPr txBox="1"/>
          <p:nvPr/>
        </p:nvSpPr>
        <p:spPr>
          <a:xfrm>
            <a:off x="0" y="0"/>
            <a:ext cx="4455600" cy="5143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item</a:t>
            </a:r>
            <a:r>
              <a:rPr lang="es" sz="1350">
                <a:solidFill>
                  <a:srgbClr val="D4D4D4"/>
                </a:solidFill>
                <a:latin typeface="Courier New"/>
                <a:ea typeface="Courier New"/>
                <a:cs typeface="Courier New"/>
                <a:sym typeface="Courier New"/>
              </a:rPr>
              <a:t> =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item_id:</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432</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product_name:</a:t>
            </a:r>
            <a:r>
              <a:rPr lang="es" sz="1350">
                <a:solidFill>
                  <a:srgbClr val="D4D4D4"/>
                </a:solidFill>
                <a:latin typeface="Courier New"/>
                <a:ea typeface="Courier New"/>
                <a:cs typeface="Courier New"/>
                <a:sym typeface="Courier New"/>
              </a:rPr>
              <a:t> </a:t>
            </a:r>
            <a:r>
              <a:rPr lang="es" sz="1350">
                <a:solidFill>
                  <a:srgbClr val="CE9178"/>
                </a:solidFill>
                <a:latin typeface="Courier New"/>
                <a:ea typeface="Courier New"/>
                <a:cs typeface="Courier New"/>
                <a:sym typeface="Courier New"/>
              </a:rPr>
              <a:t>"Some product"</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price_per_unit:</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5600</a:t>
            </a:r>
            <a:endParaRPr sz="13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item_id</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id</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product_name</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nombre</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price_per_unit</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precio</a:t>
            </a:r>
            <a:endParaRPr sz="13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 </a:t>
            </a:r>
            <a:r>
              <a:rPr lang="es" sz="1350">
                <a:solidFill>
                  <a:srgbClr val="4FC1FF"/>
                </a:solidFill>
                <a:latin typeface="Courier New"/>
                <a:ea typeface="Courier New"/>
                <a:cs typeface="Courier New"/>
                <a:sym typeface="Courier New"/>
              </a:rPr>
              <a:t>item</a:t>
            </a:r>
            <a:endParaRPr sz="13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a:t>
            </a:r>
            <a:r>
              <a:rPr lang="es" sz="1350">
                <a:solidFill>
                  <a:srgbClr val="4FC1FF"/>
                </a:solidFill>
                <a:latin typeface="Courier New"/>
                <a:ea typeface="Courier New"/>
                <a:cs typeface="Courier New"/>
                <a:sym typeface="Courier New"/>
              </a:rPr>
              <a:t>id</a:t>
            </a:r>
            <a:r>
              <a:rPr lang="es" sz="1350">
                <a:solidFill>
                  <a:srgbClr val="D4D4D4"/>
                </a:solidFill>
                <a:latin typeface="Courier New"/>
                <a:ea typeface="Courier New"/>
                <a:cs typeface="Courier New"/>
                <a:sym typeface="Courier New"/>
              </a:rPr>
              <a:t>) </a:t>
            </a:r>
            <a:r>
              <a:rPr lang="es" sz="1350">
                <a:solidFill>
                  <a:srgbClr val="6A9955"/>
                </a:solidFill>
                <a:latin typeface="Courier New"/>
                <a:ea typeface="Courier New"/>
                <a:cs typeface="Courier New"/>
                <a:sym typeface="Courier New"/>
              </a:rPr>
              <a:t>// 432</a:t>
            </a:r>
            <a:endParaRPr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a:t>
            </a:r>
            <a:r>
              <a:rPr lang="es" sz="1350">
                <a:solidFill>
                  <a:srgbClr val="4FC1FF"/>
                </a:solidFill>
                <a:latin typeface="Courier New"/>
                <a:ea typeface="Courier New"/>
                <a:cs typeface="Courier New"/>
                <a:sym typeface="Courier New"/>
              </a:rPr>
              <a:t>nombre</a:t>
            </a:r>
            <a:r>
              <a:rPr lang="es" sz="1350">
                <a:solidFill>
                  <a:srgbClr val="D4D4D4"/>
                </a:solidFill>
                <a:latin typeface="Courier New"/>
                <a:ea typeface="Courier New"/>
                <a:cs typeface="Courier New"/>
                <a:sym typeface="Courier New"/>
              </a:rPr>
              <a:t>) </a:t>
            </a:r>
            <a:r>
              <a:rPr lang="es" sz="1350">
                <a:solidFill>
                  <a:srgbClr val="6A9955"/>
                </a:solidFill>
                <a:latin typeface="Courier New"/>
                <a:ea typeface="Courier New"/>
                <a:cs typeface="Courier New"/>
                <a:sym typeface="Courier New"/>
              </a:rPr>
              <a:t>// "Some product"</a:t>
            </a:r>
            <a:endParaRPr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a:t>
            </a:r>
            <a:r>
              <a:rPr lang="es" sz="1350">
                <a:solidFill>
                  <a:srgbClr val="4FC1FF"/>
                </a:solidFill>
                <a:latin typeface="Courier New"/>
                <a:ea typeface="Courier New"/>
                <a:cs typeface="Courier New"/>
                <a:sym typeface="Courier New"/>
              </a:rPr>
              <a:t>precio</a:t>
            </a:r>
            <a:r>
              <a:rPr lang="es" sz="1350">
                <a:solidFill>
                  <a:srgbClr val="D4D4D4"/>
                </a:solidFill>
                <a:latin typeface="Courier New"/>
                <a:ea typeface="Courier New"/>
                <a:cs typeface="Courier New"/>
                <a:sym typeface="Courier New"/>
              </a:rPr>
              <a:t>) </a:t>
            </a:r>
            <a:r>
              <a:rPr lang="es" sz="1350">
                <a:solidFill>
                  <a:srgbClr val="6A9955"/>
                </a:solidFill>
                <a:latin typeface="Courier New"/>
                <a:ea typeface="Courier New"/>
                <a:cs typeface="Courier New"/>
                <a:sym typeface="Courier New"/>
              </a:rPr>
              <a:t>// 5600</a:t>
            </a:r>
            <a:endParaRPr sz="1350">
              <a:solidFill>
                <a:srgbClr val="6A9955"/>
              </a:solidFill>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1400" scaled="0"/>
        </a:gradFill>
      </p:bgPr>
    </p:bg>
    <p:spTree>
      <p:nvGrpSpPr>
        <p:cNvPr id="495" name="Shape 495"/>
        <p:cNvGrpSpPr/>
        <p:nvPr/>
      </p:nvGrpSpPr>
      <p:grpSpPr>
        <a:xfrm>
          <a:off x="0" y="0"/>
          <a:ext cx="0" cy="0"/>
          <a:chOff x="0" y="0"/>
          <a:chExt cx="0" cy="0"/>
        </a:xfrm>
      </p:grpSpPr>
      <p:sp>
        <p:nvSpPr>
          <p:cNvPr id="496" name="Google Shape;496;p75"/>
          <p:cNvSpPr txBox="1"/>
          <p:nvPr/>
        </p:nvSpPr>
        <p:spPr>
          <a:xfrm>
            <a:off x="959850" y="1738225"/>
            <a:ext cx="7224300" cy="132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DESESTRUCTURACIÓN EN PARÁMETROS</a:t>
            </a:r>
            <a:endParaRPr i="1" sz="3600">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29" name="Shape 129"/>
        <p:cNvGrpSpPr/>
        <p:nvPr/>
      </p:nvGrpSpPr>
      <p:grpSpPr>
        <a:xfrm>
          <a:off x="0" y="0"/>
          <a:ext cx="0" cy="0"/>
          <a:chOff x="0" y="0"/>
          <a:chExt cx="0" cy="0"/>
        </a:xfrm>
      </p:grpSpPr>
      <p:sp>
        <p:nvSpPr>
          <p:cNvPr id="130" name="Google Shape;130;p3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MAPA DE CONCEPTOS</a:t>
            </a:r>
            <a:endParaRPr i="1" sz="3600">
              <a:solidFill>
                <a:srgbClr val="121212"/>
              </a:solidFill>
              <a:latin typeface="Anton"/>
              <a:ea typeface="Anton"/>
              <a:cs typeface="Anton"/>
              <a:sym typeface="Anto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6"/>
          <p:cNvSpPr txBox="1"/>
          <p:nvPr/>
        </p:nvSpPr>
        <p:spPr>
          <a:xfrm>
            <a:off x="6000" y="850750"/>
            <a:ext cx="4572000" cy="451800"/>
          </a:xfrm>
          <a:prstGeom prst="rect">
            <a:avLst/>
          </a:prstGeom>
          <a:solidFill>
            <a:srgbClr val="3CEFAB"/>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Desestructuración</a:t>
            </a:r>
            <a:r>
              <a:rPr i="1" lang="es" sz="3700">
                <a:latin typeface="Anton"/>
                <a:ea typeface="Anton"/>
                <a:cs typeface="Anton"/>
                <a:sym typeface="Anton"/>
              </a:rPr>
              <a:t> </a:t>
            </a:r>
            <a:r>
              <a:rPr i="1" lang="es" sz="2000">
                <a:latin typeface="Anton"/>
                <a:ea typeface="Anton"/>
                <a:cs typeface="Anton"/>
                <a:sym typeface="Anton"/>
              </a:rPr>
              <a:t>en parámetros</a:t>
            </a:r>
            <a:endParaRPr i="1" sz="2000">
              <a:latin typeface="Anton"/>
              <a:ea typeface="Anton"/>
              <a:cs typeface="Anton"/>
              <a:sym typeface="Anton"/>
            </a:endParaRPr>
          </a:p>
        </p:txBody>
      </p:sp>
      <p:sp>
        <p:nvSpPr>
          <p:cNvPr id="502" name="Google Shape;502;p76"/>
          <p:cNvSpPr txBox="1"/>
          <p:nvPr/>
        </p:nvSpPr>
        <p:spPr>
          <a:xfrm>
            <a:off x="116400" y="1861350"/>
            <a:ext cx="4351200" cy="142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Si en una función recibimos objetos por parámetros, también es posible desestructurarlos directamente en el llamado, definiendo esto al declarar la función.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Por ejemplo, supongamos una función que recibe un objeto producto por parámetro y debe trabajar con sus propiedades id y nombre.</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 </a:t>
            </a:r>
            <a:endParaRPr sz="1600">
              <a:solidFill>
                <a:schemeClr val="dk1"/>
              </a:solidFill>
              <a:latin typeface="Helvetica Neue Light"/>
              <a:ea typeface="Helvetica Neue Light"/>
              <a:cs typeface="Helvetica Neue Light"/>
              <a:sym typeface="Helvetica Neue Light"/>
            </a:endParaRPr>
          </a:p>
        </p:txBody>
      </p:sp>
      <p:sp>
        <p:nvSpPr>
          <p:cNvPr id="503" name="Google Shape;503;p76"/>
          <p:cNvSpPr txBox="1"/>
          <p:nvPr/>
        </p:nvSpPr>
        <p:spPr>
          <a:xfrm>
            <a:off x="4688400" y="0"/>
            <a:ext cx="4455600" cy="5143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producto</a:t>
            </a:r>
            <a:r>
              <a:rPr lang="es" sz="1150">
                <a:solidFill>
                  <a:srgbClr val="D4D4D4"/>
                </a:solidFill>
                <a:latin typeface="Courier New"/>
                <a:ea typeface="Courier New"/>
                <a:cs typeface="Courier New"/>
                <a:sym typeface="Courier New"/>
              </a:rPr>
              <a:t> =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id:</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10</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"Curso Javascript"</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precio:</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12500</a:t>
            </a:r>
            <a:endParaRPr sz="11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DCDCAA"/>
                </a:solidFill>
                <a:latin typeface="Courier New"/>
                <a:ea typeface="Courier New"/>
                <a:cs typeface="Courier New"/>
                <a:sym typeface="Courier New"/>
              </a:rPr>
              <a:t>desestructurar</a:t>
            </a:r>
            <a:r>
              <a:rPr lang="es" sz="1150">
                <a:solidFill>
                  <a:srgbClr val="D4D4D4"/>
                </a:solidFill>
                <a:latin typeface="Courier New"/>
                <a:ea typeface="Courier New"/>
                <a:cs typeface="Courier New"/>
                <a:sym typeface="Courier New"/>
              </a:rPr>
              <a:t> = (</a:t>
            </a:r>
            <a:r>
              <a:rPr lang="es" sz="1150">
                <a:solidFill>
                  <a:srgbClr val="9CDCFE"/>
                </a:solidFill>
                <a:latin typeface="Courier New"/>
                <a:ea typeface="Courier New"/>
                <a:cs typeface="Courier New"/>
                <a:sym typeface="Courier New"/>
              </a:rPr>
              <a:t>item</a:t>
            </a:r>
            <a:r>
              <a:rPr lang="es" sz="1150">
                <a:solidFill>
                  <a:srgbClr val="D4D4D4"/>
                </a:solidFill>
                <a:latin typeface="Courier New"/>
                <a:ea typeface="Courier New"/>
                <a:cs typeface="Courier New"/>
                <a:sym typeface="Courier New"/>
              </a:rPr>
              <a:t>) </a:t>
            </a:r>
            <a:r>
              <a:rPr lang="es" sz="1150">
                <a:solidFill>
                  <a:srgbClr val="569CD6"/>
                </a:solidFill>
                <a:latin typeface="Courier New"/>
                <a:ea typeface="Courier New"/>
                <a:cs typeface="Courier New"/>
                <a:sym typeface="Courier New"/>
              </a:rPr>
              <a:t>=&gt;</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desestructurando dentro del bloque</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id</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 </a:t>
            </a:r>
            <a:r>
              <a:rPr lang="es" sz="1150">
                <a:solidFill>
                  <a:srgbClr val="9CDCFE"/>
                </a:solidFill>
                <a:latin typeface="Courier New"/>
                <a:ea typeface="Courier New"/>
                <a:cs typeface="Courier New"/>
                <a:sym typeface="Courier New"/>
              </a:rPr>
              <a:t>item</a:t>
            </a:r>
            <a:endParaRPr sz="1150">
              <a:solidFill>
                <a:srgbClr val="9CDCFE"/>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id</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CDCAA"/>
                </a:solidFill>
                <a:latin typeface="Courier New"/>
                <a:ea typeface="Courier New"/>
                <a:cs typeface="Courier New"/>
                <a:sym typeface="Courier New"/>
              </a:rPr>
              <a:t>desestructurar</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producto</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10 Curso Javascript</a:t>
            </a:r>
            <a:endParaRPr sz="1450">
              <a:solidFill>
                <a:srgbClr val="569CD6"/>
              </a:solidFill>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7"/>
          <p:cNvSpPr txBox="1"/>
          <p:nvPr/>
        </p:nvSpPr>
        <p:spPr>
          <a:xfrm>
            <a:off x="617750" y="241725"/>
            <a:ext cx="8526300" cy="483300"/>
          </a:xfrm>
          <a:prstGeom prst="rect">
            <a:avLst/>
          </a:prstGeom>
          <a:solidFill>
            <a:srgbClr val="3CEFAB"/>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Desestructuración</a:t>
            </a:r>
            <a:r>
              <a:rPr i="1" lang="es" sz="3700">
                <a:latin typeface="Anton"/>
                <a:ea typeface="Anton"/>
                <a:cs typeface="Anton"/>
                <a:sym typeface="Anton"/>
              </a:rPr>
              <a:t> </a:t>
            </a:r>
            <a:r>
              <a:rPr i="1" lang="es" sz="2000">
                <a:latin typeface="Anton"/>
                <a:ea typeface="Anton"/>
                <a:cs typeface="Anton"/>
                <a:sym typeface="Anton"/>
              </a:rPr>
              <a:t>en parámetros</a:t>
            </a:r>
            <a:endParaRPr i="1" sz="3700">
              <a:latin typeface="Anton"/>
              <a:ea typeface="Anton"/>
              <a:cs typeface="Anton"/>
              <a:sym typeface="Anton"/>
            </a:endParaRPr>
          </a:p>
        </p:txBody>
      </p:sp>
      <p:sp>
        <p:nvSpPr>
          <p:cNvPr id="509" name="Google Shape;509;p77"/>
          <p:cNvSpPr txBox="1"/>
          <p:nvPr/>
        </p:nvSpPr>
        <p:spPr>
          <a:xfrm>
            <a:off x="339450" y="1612775"/>
            <a:ext cx="8465100" cy="87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Sabiendo qué es lo que vamos a recibir y qué necesitamos desestructurar, podemos traducir esto con la siguiente lógica:</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 </a:t>
            </a:r>
            <a:endParaRPr sz="1600">
              <a:solidFill>
                <a:schemeClr val="dk1"/>
              </a:solidFill>
              <a:latin typeface="Helvetica Neue Light"/>
              <a:ea typeface="Helvetica Neue Light"/>
              <a:cs typeface="Helvetica Neue Light"/>
              <a:sym typeface="Helvetica Neue Light"/>
            </a:endParaRPr>
          </a:p>
        </p:txBody>
      </p:sp>
      <p:sp>
        <p:nvSpPr>
          <p:cNvPr id="510" name="Google Shape;510;p77"/>
          <p:cNvSpPr txBox="1"/>
          <p:nvPr/>
        </p:nvSpPr>
        <p:spPr>
          <a:xfrm>
            <a:off x="1578000" y="2491175"/>
            <a:ext cx="5988000" cy="1772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250">
                <a:solidFill>
                  <a:srgbClr val="6A9955"/>
                </a:solidFill>
                <a:latin typeface="Courier New"/>
                <a:ea typeface="Courier New"/>
                <a:cs typeface="Courier New"/>
                <a:sym typeface="Courier New"/>
              </a:rPr>
              <a:t>// desestructurando lo que reciba por parámetro</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DCDCAA"/>
                </a:solidFill>
                <a:latin typeface="Courier New"/>
                <a:ea typeface="Courier New"/>
                <a:cs typeface="Courier New"/>
                <a:sym typeface="Courier New"/>
              </a:rPr>
              <a:t>desestructurar</a:t>
            </a:r>
            <a:r>
              <a:rPr lang="es" sz="1250">
                <a:solidFill>
                  <a:srgbClr val="D4D4D4"/>
                </a:solidFill>
                <a:latin typeface="Courier New"/>
                <a:ea typeface="Courier New"/>
                <a:cs typeface="Courier New"/>
                <a:sym typeface="Courier New"/>
              </a:rPr>
              <a:t> = ( {</a:t>
            </a:r>
            <a:r>
              <a:rPr lang="es" sz="1250">
                <a:solidFill>
                  <a:srgbClr val="9CDCFE"/>
                </a:solidFill>
                <a:latin typeface="Courier New"/>
                <a:ea typeface="Courier New"/>
                <a:cs typeface="Courier New"/>
                <a:sym typeface="Courier New"/>
              </a:rPr>
              <a:t>id</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nombre</a:t>
            </a:r>
            <a:r>
              <a:rPr lang="es" sz="1250">
                <a:solidFill>
                  <a:srgbClr val="D4D4D4"/>
                </a:solidFill>
                <a:latin typeface="Courier New"/>
                <a:ea typeface="Courier New"/>
                <a:cs typeface="Courier New"/>
                <a:sym typeface="Courier New"/>
              </a:rPr>
              <a:t>} ) </a:t>
            </a:r>
            <a:r>
              <a:rPr lang="es" sz="1250">
                <a:solidFill>
                  <a:srgbClr val="569CD6"/>
                </a:solidFill>
                <a:latin typeface="Courier New"/>
                <a:ea typeface="Courier New"/>
                <a:cs typeface="Courier New"/>
                <a:sym typeface="Courier New"/>
              </a:rPr>
              <a:t>=&gt;</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id</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nombre</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CDCAA"/>
                </a:solidFill>
                <a:latin typeface="Courier New"/>
                <a:ea typeface="Courier New"/>
                <a:cs typeface="Courier New"/>
                <a:sym typeface="Courier New"/>
              </a:rPr>
              <a:t>desestructurar</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producto</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10 Curso Javascript</a:t>
            </a:r>
            <a:endParaRPr sz="1350">
              <a:solidFill>
                <a:srgbClr val="569CD6"/>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8"/>
          <p:cNvSpPr txBox="1"/>
          <p:nvPr/>
        </p:nvSpPr>
        <p:spPr>
          <a:xfrm>
            <a:off x="1195225" y="416325"/>
            <a:ext cx="7948800" cy="443700"/>
          </a:xfrm>
          <a:prstGeom prst="rect">
            <a:avLst/>
          </a:prstGeom>
          <a:solidFill>
            <a:srgbClr val="3CEFAB"/>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Desestructuración  en parámetros</a:t>
            </a:r>
            <a:endParaRPr i="1" sz="2000">
              <a:latin typeface="Anton"/>
              <a:ea typeface="Anton"/>
              <a:cs typeface="Anton"/>
              <a:sym typeface="Anton"/>
            </a:endParaRPr>
          </a:p>
        </p:txBody>
      </p:sp>
      <p:sp>
        <p:nvSpPr>
          <p:cNvPr id="516" name="Google Shape;516;p78"/>
          <p:cNvSpPr txBox="1"/>
          <p:nvPr/>
        </p:nvSpPr>
        <p:spPr>
          <a:xfrm>
            <a:off x="339450" y="1451625"/>
            <a:ext cx="8465100" cy="87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Otro ejemplo, en este caso capturando las posiciones x e y del objeto evento del click sobre la pantalla, mostrando esas posiciones por consola.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Esto es muy útil cuando trabajamos con objetos grandes (como el de evento) y sólo necesitamos pocas propiedades de éste:</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 </a:t>
            </a:r>
            <a:endParaRPr sz="1600">
              <a:solidFill>
                <a:schemeClr val="dk1"/>
              </a:solidFill>
              <a:latin typeface="Helvetica Neue Light"/>
              <a:ea typeface="Helvetica Neue Light"/>
              <a:cs typeface="Helvetica Neue Light"/>
              <a:sym typeface="Helvetica Neue Light"/>
            </a:endParaRPr>
          </a:p>
        </p:txBody>
      </p:sp>
      <p:sp>
        <p:nvSpPr>
          <p:cNvPr id="517" name="Google Shape;517;p78"/>
          <p:cNvSpPr txBox="1"/>
          <p:nvPr/>
        </p:nvSpPr>
        <p:spPr>
          <a:xfrm>
            <a:off x="1578000" y="3189525"/>
            <a:ext cx="5988000" cy="1027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window</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addEventListener</a:t>
            </a:r>
            <a:r>
              <a:rPr lang="es" sz="1350">
                <a:solidFill>
                  <a:srgbClr val="D4D4D4"/>
                </a:solidFill>
                <a:latin typeface="Courier New"/>
                <a:ea typeface="Courier New"/>
                <a:cs typeface="Courier New"/>
                <a:sym typeface="Courier New"/>
              </a:rPr>
              <a:t>(</a:t>
            </a:r>
            <a:r>
              <a:rPr lang="es" sz="1350">
                <a:solidFill>
                  <a:srgbClr val="CE9178"/>
                </a:solidFill>
                <a:latin typeface="Courier New"/>
                <a:ea typeface="Courier New"/>
                <a:cs typeface="Courier New"/>
                <a:sym typeface="Courier New"/>
              </a:rPr>
              <a:t>'click'</a:t>
            </a:r>
            <a:r>
              <a:rPr lang="es" sz="1350">
                <a:solidFill>
                  <a:srgbClr val="D4D4D4"/>
                </a:solidFill>
                <a:latin typeface="Courier New"/>
                <a:ea typeface="Courier New"/>
                <a:cs typeface="Courier New"/>
                <a:sym typeface="Courier New"/>
              </a:rPr>
              <a:t>, ( {</a:t>
            </a:r>
            <a:r>
              <a:rPr lang="es" sz="1350">
                <a:solidFill>
                  <a:srgbClr val="9CDCFE"/>
                </a:solidFill>
                <a:latin typeface="Courier New"/>
                <a:ea typeface="Courier New"/>
                <a:cs typeface="Courier New"/>
                <a:sym typeface="Courier New"/>
              </a:rPr>
              <a:t>x</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y</a:t>
            </a:r>
            <a:r>
              <a:rPr lang="es" sz="1350">
                <a:solidFill>
                  <a:srgbClr val="D4D4D4"/>
                </a:solidFill>
                <a:latin typeface="Courier New"/>
                <a:ea typeface="Courier New"/>
                <a:cs typeface="Courier New"/>
                <a:sym typeface="Courier New"/>
              </a:rPr>
              <a:t>} ) </a:t>
            </a:r>
            <a:r>
              <a:rPr lang="es" sz="1350">
                <a:solidFill>
                  <a:srgbClr val="569CD6"/>
                </a:solidFill>
                <a:latin typeface="Courier New"/>
                <a:ea typeface="Courier New"/>
                <a:cs typeface="Courier New"/>
                <a:sym typeface="Courier New"/>
              </a:rPr>
              <a:t>=&gt;</a:t>
            </a:r>
            <a:r>
              <a:rPr lang="es"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a:t>
            </a:r>
            <a:r>
              <a:rPr lang="es" sz="1350">
                <a:solidFill>
                  <a:srgbClr val="9CDCFE"/>
                </a:solidFill>
                <a:latin typeface="Courier New"/>
                <a:ea typeface="Courier New"/>
                <a:cs typeface="Courier New"/>
                <a:sym typeface="Courier New"/>
              </a:rPr>
              <a:t>x</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y</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a:t>
            </a:r>
            <a:endParaRPr sz="1500">
              <a:latin typeface="Didact Gothic"/>
              <a:ea typeface="Didact Gothic"/>
              <a:cs typeface="Didact Gothic"/>
              <a:sym typeface="Didact Gothic"/>
            </a:endParaRPr>
          </a:p>
          <a:p>
            <a:pPr indent="0" lvl="0" marL="0" rtl="0" algn="l">
              <a:lnSpc>
                <a:spcPct val="135714"/>
              </a:lnSpc>
              <a:spcBef>
                <a:spcPts val="0"/>
              </a:spcBef>
              <a:spcAft>
                <a:spcPts val="0"/>
              </a:spcAft>
              <a:buNone/>
            </a:pPr>
            <a:r>
              <a:t/>
            </a:r>
            <a:endParaRPr sz="1550">
              <a:solidFill>
                <a:srgbClr val="6A9955"/>
              </a:solidFill>
              <a:latin typeface="Courier New"/>
              <a:ea typeface="Courier New"/>
              <a:cs typeface="Courier New"/>
              <a:sym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21" name="Shape 521"/>
        <p:cNvGrpSpPr/>
        <p:nvPr/>
      </p:nvGrpSpPr>
      <p:grpSpPr>
        <a:xfrm>
          <a:off x="0" y="0"/>
          <a:ext cx="0" cy="0"/>
          <a:chOff x="0" y="0"/>
          <a:chExt cx="0" cy="0"/>
        </a:xfrm>
      </p:grpSpPr>
      <p:sp>
        <p:nvSpPr>
          <p:cNvPr id="522" name="Google Shape;522;p79"/>
          <p:cNvSpPr txBox="1"/>
          <p:nvPr/>
        </p:nvSpPr>
        <p:spPr>
          <a:xfrm>
            <a:off x="959850" y="1738225"/>
            <a:ext cx="7224300" cy="132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DESESTRUCTURACIÓN DE ARRAYS</a:t>
            </a:r>
            <a:endParaRPr i="1" sz="3600">
              <a:latin typeface="Anton"/>
              <a:ea typeface="Anton"/>
              <a:cs typeface="Anton"/>
              <a:sym typeface="Anto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0"/>
          <p:cNvSpPr txBox="1"/>
          <p:nvPr/>
        </p:nvSpPr>
        <p:spPr>
          <a:xfrm>
            <a:off x="0" y="470025"/>
            <a:ext cx="8353200" cy="411000"/>
          </a:xfrm>
          <a:prstGeom prst="rect">
            <a:avLst/>
          </a:prstGeom>
          <a:solidFill>
            <a:srgbClr val="E0FF00"/>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Desestructuración de arrays</a:t>
            </a:r>
            <a:endParaRPr i="1" sz="2000">
              <a:latin typeface="Anton"/>
              <a:ea typeface="Anton"/>
              <a:cs typeface="Anton"/>
              <a:sym typeface="Anton"/>
            </a:endParaRPr>
          </a:p>
        </p:txBody>
      </p:sp>
      <p:sp>
        <p:nvSpPr>
          <p:cNvPr id="528" name="Google Shape;528;p80"/>
          <p:cNvSpPr txBox="1"/>
          <p:nvPr/>
        </p:nvSpPr>
        <p:spPr>
          <a:xfrm>
            <a:off x="621450" y="1277050"/>
            <a:ext cx="7637700" cy="87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Es posible desestructurar arrays de forma similar, usando corchetes </a:t>
            </a:r>
            <a:r>
              <a:rPr b="1" lang="es" sz="1600">
                <a:solidFill>
                  <a:schemeClr val="dk1"/>
                </a:solidFill>
                <a:latin typeface="Helvetica Neue"/>
                <a:ea typeface="Helvetica Neue"/>
                <a:cs typeface="Helvetica Neue"/>
                <a:sym typeface="Helvetica Neue"/>
              </a:rPr>
              <a:t>[]</a:t>
            </a:r>
            <a:r>
              <a:rPr lang="es" sz="1600">
                <a:solidFill>
                  <a:schemeClr val="dk1"/>
                </a:solidFill>
                <a:latin typeface="Helvetica Neue Light"/>
                <a:ea typeface="Helvetica Neue Light"/>
                <a:cs typeface="Helvetica Neue Light"/>
                <a:sym typeface="Helvetica Neue Light"/>
              </a:rPr>
              <a:t> en vez de llaves. La diferencia con la desestructuración de objetos es que la de arrays es </a:t>
            </a:r>
            <a:r>
              <a:rPr b="1" lang="es" sz="1600">
                <a:solidFill>
                  <a:schemeClr val="dk1"/>
                </a:solidFill>
                <a:latin typeface="Helvetica Neue"/>
                <a:ea typeface="Helvetica Neue"/>
                <a:cs typeface="Helvetica Neue"/>
                <a:sym typeface="Helvetica Neue"/>
              </a:rPr>
              <a:t>posicional</a:t>
            </a:r>
            <a:r>
              <a:rPr lang="es" sz="1600">
                <a:solidFill>
                  <a:schemeClr val="dk1"/>
                </a:solidFill>
                <a:latin typeface="Helvetica Neue Light"/>
                <a:ea typeface="Helvetica Neue Light"/>
                <a:cs typeface="Helvetica Neue Light"/>
                <a:sym typeface="Helvetica Neue Light"/>
              </a:rPr>
              <a:t>.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Es decir, declaramos las variables en orden y estas almacenan los valores de las mismas posiciones del array de referencia:</a:t>
            </a:r>
            <a:endParaRPr sz="1600">
              <a:solidFill>
                <a:schemeClr val="dk1"/>
              </a:solidFill>
              <a:latin typeface="Helvetica Neue Light"/>
              <a:ea typeface="Helvetica Neue Light"/>
              <a:cs typeface="Helvetica Neue Light"/>
              <a:sym typeface="Helvetica Neue Light"/>
            </a:endParaRPr>
          </a:p>
        </p:txBody>
      </p:sp>
      <p:sp>
        <p:nvSpPr>
          <p:cNvPr id="529" name="Google Shape;529;p80"/>
          <p:cNvSpPr txBox="1"/>
          <p:nvPr/>
        </p:nvSpPr>
        <p:spPr>
          <a:xfrm>
            <a:off x="1741650" y="3021600"/>
            <a:ext cx="5397300" cy="1893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nombres</a:t>
            </a:r>
            <a:r>
              <a:rPr lang="es" sz="1150">
                <a:solidFill>
                  <a:srgbClr val="D4D4D4"/>
                </a:solidFill>
                <a:latin typeface="Courier New"/>
                <a:ea typeface="Courier New"/>
                <a:cs typeface="Courier New"/>
                <a:sym typeface="Courier New"/>
              </a:rPr>
              <a:t> = [</a:t>
            </a:r>
            <a:r>
              <a:rPr lang="es" sz="1150">
                <a:solidFill>
                  <a:srgbClr val="CE9178"/>
                </a:solidFill>
                <a:latin typeface="Courier New"/>
                <a:ea typeface="Courier New"/>
                <a:cs typeface="Courier New"/>
                <a:sym typeface="Courier New"/>
              </a:rPr>
              <a:t>"Juan"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"Julieta"</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"Carlos"</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"Mariela"</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a</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b</a:t>
            </a:r>
            <a:r>
              <a:rPr lang="es" sz="1150">
                <a:solidFill>
                  <a:srgbClr val="D4D4D4"/>
                </a:solidFill>
                <a:latin typeface="Courier New"/>
                <a:ea typeface="Courier New"/>
                <a:cs typeface="Courier New"/>
                <a:sym typeface="Courier New"/>
              </a:rPr>
              <a:t>] = </a:t>
            </a:r>
            <a:r>
              <a:rPr lang="es" sz="1150">
                <a:solidFill>
                  <a:srgbClr val="4FC1FF"/>
                </a:solidFill>
                <a:latin typeface="Courier New"/>
                <a:ea typeface="Courier New"/>
                <a:cs typeface="Courier New"/>
                <a:sym typeface="Courier New"/>
              </a:rPr>
              <a:t>nombres</a:t>
            </a:r>
            <a:endParaRPr sz="11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a</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"Juan"</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b</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"Julieta"</a:t>
            </a:r>
            <a:endParaRPr sz="1450">
              <a:solidFill>
                <a:srgbClr val="9CDCFE"/>
              </a:solidFill>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1"/>
          <p:cNvSpPr txBox="1"/>
          <p:nvPr/>
        </p:nvSpPr>
        <p:spPr>
          <a:xfrm>
            <a:off x="0" y="582150"/>
            <a:ext cx="8527800" cy="446400"/>
          </a:xfrm>
          <a:prstGeom prst="rect">
            <a:avLst/>
          </a:prstGeom>
          <a:solidFill>
            <a:srgbClr val="E0FF00"/>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Desestructuración de arrays</a:t>
            </a:r>
            <a:endParaRPr i="1" sz="2000">
              <a:latin typeface="Anton"/>
              <a:ea typeface="Anton"/>
              <a:cs typeface="Anton"/>
              <a:sym typeface="Anton"/>
            </a:endParaRPr>
          </a:p>
        </p:txBody>
      </p:sp>
      <p:sp>
        <p:nvSpPr>
          <p:cNvPr id="535" name="Google Shape;535;p81"/>
          <p:cNvSpPr txBox="1"/>
          <p:nvPr/>
        </p:nvSpPr>
        <p:spPr>
          <a:xfrm>
            <a:off x="621450" y="1277050"/>
            <a:ext cx="7637700" cy="87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No funciona aquí la coincidencia por nombres, sino que se toman los valores según la posición. Las dos primeras variables que declaramos tomarán los valores de los dos primeros elementos del array.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solidFill>
                  <a:schemeClr val="dk1"/>
                </a:solidFill>
                <a:latin typeface="Helvetica Neue Light"/>
                <a:ea typeface="Helvetica Neue Light"/>
                <a:cs typeface="Helvetica Neue Light"/>
                <a:sym typeface="Helvetica Neue Light"/>
              </a:rPr>
              <a:t>Si queremos acceder a otras posiciones, o mejor dicho omitir las primeras, </a:t>
            </a:r>
            <a:r>
              <a:rPr b="1" lang="es" sz="1600">
                <a:solidFill>
                  <a:schemeClr val="dk1"/>
                </a:solidFill>
                <a:latin typeface="Helvetica Neue"/>
                <a:ea typeface="Helvetica Neue"/>
                <a:cs typeface="Helvetica Neue"/>
                <a:sym typeface="Helvetica Neue"/>
              </a:rPr>
              <a:t>podemos hacerlo dejando espacios vacíos con comas</a:t>
            </a:r>
            <a:r>
              <a:rPr lang="es" sz="1600">
                <a:solidFill>
                  <a:schemeClr val="dk1"/>
                </a:solidFill>
                <a:latin typeface="Helvetica Neue Light"/>
                <a:ea typeface="Helvetica Neue Light"/>
                <a:cs typeface="Helvetica Neue Light"/>
                <a:sym typeface="Helvetica Neue Light"/>
              </a:rPr>
              <a:t>:</a:t>
            </a:r>
            <a:endParaRPr sz="1600">
              <a:solidFill>
                <a:schemeClr val="dk1"/>
              </a:solidFill>
              <a:latin typeface="Helvetica Neue Light"/>
              <a:ea typeface="Helvetica Neue Light"/>
              <a:cs typeface="Helvetica Neue Light"/>
              <a:sym typeface="Helvetica Neue Light"/>
            </a:endParaRPr>
          </a:p>
        </p:txBody>
      </p:sp>
      <p:sp>
        <p:nvSpPr>
          <p:cNvPr id="536" name="Google Shape;536;p81"/>
          <p:cNvSpPr txBox="1"/>
          <p:nvPr/>
        </p:nvSpPr>
        <p:spPr>
          <a:xfrm>
            <a:off x="1873350" y="2887300"/>
            <a:ext cx="5397300" cy="1893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nombres</a:t>
            </a:r>
            <a:r>
              <a:rPr lang="es" sz="1150">
                <a:solidFill>
                  <a:srgbClr val="D4D4D4"/>
                </a:solidFill>
                <a:latin typeface="Courier New"/>
                <a:ea typeface="Courier New"/>
                <a:cs typeface="Courier New"/>
                <a:sym typeface="Courier New"/>
              </a:rPr>
              <a:t> = [</a:t>
            </a:r>
            <a:r>
              <a:rPr lang="es" sz="1150">
                <a:solidFill>
                  <a:srgbClr val="CE9178"/>
                </a:solidFill>
                <a:latin typeface="Courier New"/>
                <a:ea typeface="Courier New"/>
                <a:cs typeface="Courier New"/>
                <a:sym typeface="Courier New"/>
              </a:rPr>
              <a:t>"Juan"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"Julieta"</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"Carlos"</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"Mariela"</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6A9955"/>
                </a:solidFill>
                <a:latin typeface="Courier New"/>
                <a:ea typeface="Courier New"/>
                <a:cs typeface="Courier New"/>
                <a:sym typeface="Courier New"/>
              </a:rPr>
              <a:t>// omito las dos primeras posiciones</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 </a:t>
            </a:r>
            <a:r>
              <a:rPr lang="es" sz="1150">
                <a:solidFill>
                  <a:srgbClr val="4FC1FF"/>
                </a:solidFill>
                <a:latin typeface="Courier New"/>
                <a:ea typeface="Courier New"/>
                <a:cs typeface="Courier New"/>
                <a:sym typeface="Courier New"/>
              </a:rPr>
              <a:t>a</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b</a:t>
            </a:r>
            <a:r>
              <a:rPr lang="es" sz="1150">
                <a:solidFill>
                  <a:srgbClr val="D4D4D4"/>
                </a:solidFill>
                <a:latin typeface="Courier New"/>
                <a:ea typeface="Courier New"/>
                <a:cs typeface="Courier New"/>
                <a:sym typeface="Courier New"/>
              </a:rPr>
              <a:t>] = </a:t>
            </a:r>
            <a:r>
              <a:rPr lang="es" sz="1150">
                <a:solidFill>
                  <a:srgbClr val="4FC1FF"/>
                </a:solidFill>
                <a:latin typeface="Courier New"/>
                <a:ea typeface="Courier New"/>
                <a:cs typeface="Courier New"/>
                <a:sym typeface="Courier New"/>
              </a:rPr>
              <a:t>nombres</a:t>
            </a:r>
            <a:endParaRPr sz="11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a</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"Carlos"</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b</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"Mariela"</a:t>
            </a:r>
            <a:endParaRPr sz="1250">
              <a:solidFill>
                <a:srgbClr val="569CD6"/>
              </a:solidFill>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p82"/>
          <p:cNvSpPr txBox="1"/>
          <p:nvPr/>
        </p:nvSpPr>
        <p:spPr>
          <a:xfrm>
            <a:off x="2187450" y="191605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i="1" lang="es" sz="4000">
                <a:solidFill>
                  <a:srgbClr val="E0FF00"/>
                </a:solidFill>
                <a:latin typeface="Anton"/>
                <a:ea typeface="Anton"/>
                <a:cs typeface="Anton"/>
                <a:sym typeface="Anton"/>
              </a:rPr>
              <a:t>SPREAD</a:t>
            </a:r>
            <a:endParaRPr i="1" sz="4000">
              <a:solidFill>
                <a:srgbClr val="E0FF00"/>
              </a:solidFill>
              <a:latin typeface="Anton"/>
              <a:ea typeface="Anton"/>
              <a:cs typeface="Anton"/>
              <a:sym typeface="Anton"/>
            </a:endParaRPr>
          </a:p>
        </p:txBody>
      </p:sp>
      <p:pic>
        <p:nvPicPr>
          <p:cNvPr id="542" name="Google Shape;542;p82"/>
          <p:cNvPicPr preferRelativeResize="0"/>
          <p:nvPr/>
        </p:nvPicPr>
        <p:blipFill>
          <a:blip r:embed="rId4">
            <a:alphaModFix/>
          </a:blip>
          <a:stretch>
            <a:fillRect/>
          </a:stretch>
        </p:blipFill>
        <p:spPr>
          <a:xfrm>
            <a:off x="7243000" y="4617375"/>
            <a:ext cx="1718075" cy="399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46" name="Shape 546"/>
        <p:cNvGrpSpPr/>
        <p:nvPr/>
      </p:nvGrpSpPr>
      <p:grpSpPr>
        <a:xfrm>
          <a:off x="0" y="0"/>
          <a:ext cx="0" cy="0"/>
          <a:chOff x="0" y="0"/>
          <a:chExt cx="0" cy="0"/>
        </a:xfrm>
      </p:grpSpPr>
      <p:sp>
        <p:nvSpPr>
          <p:cNvPr id="547" name="Google Shape;547;p83"/>
          <p:cNvSpPr txBox="1"/>
          <p:nvPr/>
        </p:nvSpPr>
        <p:spPr>
          <a:xfrm>
            <a:off x="852150" y="227835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48" name="Google Shape;548;p83"/>
          <p:cNvSpPr txBox="1"/>
          <p:nvPr/>
        </p:nvSpPr>
        <p:spPr>
          <a:xfrm>
            <a:off x="2000950" y="119055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OPERADOR SPREAD</a:t>
            </a:r>
            <a:endParaRPr i="1" sz="4000">
              <a:latin typeface="Anton"/>
              <a:ea typeface="Anton"/>
              <a:cs typeface="Anton"/>
              <a:sym typeface="Anton"/>
            </a:endParaRPr>
          </a:p>
        </p:txBody>
      </p:sp>
      <p:sp>
        <p:nvSpPr>
          <p:cNvPr id="549" name="Google Shape;549;p83"/>
          <p:cNvSpPr txBox="1"/>
          <p:nvPr/>
        </p:nvSpPr>
        <p:spPr>
          <a:xfrm>
            <a:off x="629050" y="2179650"/>
            <a:ext cx="8048100" cy="1527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2000">
                <a:solidFill>
                  <a:schemeClr val="dk1"/>
                </a:solidFill>
                <a:latin typeface="Helvetica Neue Light"/>
                <a:ea typeface="Helvetica Neue Light"/>
                <a:cs typeface="Helvetica Neue Light"/>
                <a:sym typeface="Helvetica Neue Light"/>
              </a:rPr>
              <a:t>Spread ( … ) es una herramienta que nos permite, como su nombre indica, </a:t>
            </a:r>
            <a:r>
              <a:rPr b="1" lang="es" sz="2000">
                <a:solidFill>
                  <a:schemeClr val="dk1"/>
                </a:solidFill>
                <a:latin typeface="Helvetica Neue"/>
                <a:ea typeface="Helvetica Neue"/>
                <a:cs typeface="Helvetica Neue"/>
                <a:sym typeface="Helvetica Neue"/>
              </a:rPr>
              <a:t>desparramar </a:t>
            </a:r>
            <a:r>
              <a:rPr lang="es" sz="2000">
                <a:solidFill>
                  <a:schemeClr val="dk1"/>
                </a:solidFill>
                <a:latin typeface="Helvetica Neue Light"/>
                <a:ea typeface="Helvetica Neue Light"/>
                <a:cs typeface="Helvetica Neue Light"/>
                <a:sym typeface="Helvetica Neue Light"/>
              </a:rPr>
              <a:t>un array u objeto. En otras palabras, cambiar la forma en la que </a:t>
            </a:r>
            <a:r>
              <a:rPr b="1" lang="es" sz="2000">
                <a:solidFill>
                  <a:schemeClr val="dk1"/>
                </a:solidFill>
                <a:latin typeface="Helvetica Neue"/>
                <a:ea typeface="Helvetica Neue"/>
                <a:cs typeface="Helvetica Neue"/>
                <a:sym typeface="Helvetica Neue"/>
              </a:rPr>
              <a:t>presentamos </a:t>
            </a:r>
            <a:r>
              <a:rPr lang="es" sz="2000">
                <a:solidFill>
                  <a:schemeClr val="dk1"/>
                </a:solidFill>
                <a:latin typeface="Helvetica Neue Light"/>
                <a:ea typeface="Helvetica Neue Light"/>
                <a:cs typeface="Helvetica Neue Light"/>
                <a:sym typeface="Helvetica Neue Light"/>
              </a:rPr>
              <a:t>este array u objeto. </a:t>
            </a:r>
            <a:endParaRPr sz="2000">
              <a:latin typeface="Helvetica Neue Light"/>
              <a:ea typeface="Helvetica Neue Light"/>
              <a:cs typeface="Helvetica Neue Light"/>
              <a:sym typeface="Helvetica Neue Light"/>
            </a:endParaRPr>
          </a:p>
        </p:txBody>
      </p:sp>
      <p:pic>
        <p:nvPicPr>
          <p:cNvPr id="550" name="Google Shape;550;p83"/>
          <p:cNvPicPr preferRelativeResize="0"/>
          <p:nvPr/>
        </p:nvPicPr>
        <p:blipFill rotWithShape="1">
          <a:blip r:embed="rId3">
            <a:alphaModFix/>
          </a:blip>
          <a:srcRect b="0" l="0" r="0" t="0"/>
          <a:stretch/>
        </p:blipFill>
        <p:spPr>
          <a:xfrm>
            <a:off x="7509837" y="0"/>
            <a:ext cx="1634174" cy="639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1400" scaled="0"/>
        </a:gradFill>
      </p:bgPr>
    </p:bg>
    <p:spTree>
      <p:nvGrpSpPr>
        <p:cNvPr id="554" name="Shape 554"/>
        <p:cNvGrpSpPr/>
        <p:nvPr/>
      </p:nvGrpSpPr>
      <p:grpSpPr>
        <a:xfrm>
          <a:off x="0" y="0"/>
          <a:ext cx="0" cy="0"/>
          <a:chOff x="0" y="0"/>
          <a:chExt cx="0" cy="0"/>
        </a:xfrm>
      </p:grpSpPr>
      <p:sp>
        <p:nvSpPr>
          <p:cNvPr id="555" name="Google Shape;555;p84"/>
          <p:cNvSpPr txBox="1"/>
          <p:nvPr/>
        </p:nvSpPr>
        <p:spPr>
          <a:xfrm>
            <a:off x="959850" y="1738225"/>
            <a:ext cx="7224300" cy="132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SPREAD DE ARRAYS</a:t>
            </a:r>
            <a:endParaRPr i="1" sz="3600">
              <a:latin typeface="Anton"/>
              <a:ea typeface="Anton"/>
              <a:cs typeface="Anton"/>
              <a:sym typeface="Anto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85"/>
          <p:cNvSpPr txBox="1"/>
          <p:nvPr/>
        </p:nvSpPr>
        <p:spPr>
          <a:xfrm>
            <a:off x="254075" y="793595"/>
            <a:ext cx="8754900" cy="519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None/>
            </a:pPr>
            <a:r>
              <a:rPr lang="es" sz="1700">
                <a:latin typeface="Helvetica Neue Light"/>
                <a:ea typeface="Helvetica Neue Light"/>
                <a:cs typeface="Helvetica Neue Light"/>
                <a:sym typeface="Helvetica Neue Light"/>
              </a:rPr>
              <a:t>Si paso un array </a:t>
            </a:r>
            <a:r>
              <a:rPr b="1" lang="es" sz="1700">
                <a:latin typeface="Helvetica Neue"/>
                <a:ea typeface="Helvetica Neue"/>
                <a:cs typeface="Helvetica Neue"/>
                <a:sym typeface="Helvetica Neue"/>
              </a:rPr>
              <a:t>por parámetro a alguna función</a:t>
            </a:r>
            <a:r>
              <a:rPr lang="es" sz="1700">
                <a:latin typeface="Helvetica Neue Light"/>
                <a:ea typeface="Helvetica Neue Light"/>
                <a:cs typeface="Helvetica Neue Light"/>
                <a:sym typeface="Helvetica Neue Light"/>
              </a:rPr>
              <a:t>, ésta recibe el array entero como tal 👇</a:t>
            </a:r>
            <a:endParaRPr sz="1700">
              <a:latin typeface="Helvetica Neue Light"/>
              <a:ea typeface="Helvetica Neue Light"/>
              <a:cs typeface="Helvetica Neue Light"/>
              <a:sym typeface="Helvetica Neue Light"/>
            </a:endParaRPr>
          </a:p>
        </p:txBody>
      </p:sp>
      <p:sp>
        <p:nvSpPr>
          <p:cNvPr id="561" name="Google Shape;561;p85"/>
          <p:cNvSpPr/>
          <p:nvPr/>
        </p:nvSpPr>
        <p:spPr>
          <a:xfrm>
            <a:off x="393875" y="1313200"/>
            <a:ext cx="8475300" cy="94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85"/>
          <p:cNvSpPr txBox="1"/>
          <p:nvPr/>
        </p:nvSpPr>
        <p:spPr>
          <a:xfrm>
            <a:off x="340350" y="126925"/>
            <a:ext cx="8803800" cy="4446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SPREAD DE ARRAYS</a:t>
            </a:r>
            <a:endParaRPr i="1" sz="2000">
              <a:latin typeface="Anton"/>
              <a:ea typeface="Anton"/>
              <a:cs typeface="Anton"/>
              <a:sym typeface="Anton"/>
            </a:endParaRPr>
          </a:p>
        </p:txBody>
      </p:sp>
      <p:sp>
        <p:nvSpPr>
          <p:cNvPr id="563" name="Google Shape;563;p85"/>
          <p:cNvSpPr txBox="1"/>
          <p:nvPr/>
        </p:nvSpPr>
        <p:spPr>
          <a:xfrm>
            <a:off x="498525" y="1347500"/>
            <a:ext cx="8232000" cy="899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a:t>
            </a:r>
            <a:r>
              <a:rPr lang="es" sz="1250">
                <a:solidFill>
                  <a:srgbClr val="D4D4D4"/>
                </a:solidFill>
                <a:latin typeface="Courier New"/>
                <a:ea typeface="Courier New"/>
                <a:cs typeface="Courier New"/>
                <a:sym typeface="Courier New"/>
              </a:rPr>
              <a:t> = [</a:t>
            </a:r>
            <a:r>
              <a:rPr lang="es" sz="1250">
                <a:solidFill>
                  <a:srgbClr val="CE9178"/>
                </a:solidFill>
                <a:latin typeface="Courier New"/>
                <a:ea typeface="Courier New"/>
                <a:cs typeface="Courier New"/>
                <a:sym typeface="Courier New"/>
              </a:rPr>
              <a:t>"Juan"</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"Julieta"</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"Carlos"</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"Mariela"</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nombres</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["Juan", "Julieta", "Carlos", "Mariela"]</a:t>
            </a:r>
            <a:endParaRPr sz="1600"/>
          </a:p>
        </p:txBody>
      </p:sp>
      <p:sp>
        <p:nvSpPr>
          <p:cNvPr id="564" name="Google Shape;564;p85"/>
          <p:cNvSpPr txBox="1"/>
          <p:nvPr/>
        </p:nvSpPr>
        <p:spPr>
          <a:xfrm>
            <a:off x="237075" y="2413670"/>
            <a:ext cx="8754900" cy="519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None/>
            </a:pPr>
            <a:r>
              <a:rPr lang="es" sz="1700">
                <a:latin typeface="Helvetica Neue Light"/>
                <a:ea typeface="Helvetica Neue Light"/>
                <a:cs typeface="Helvetica Neue Light"/>
                <a:sym typeface="Helvetica Neue Light"/>
              </a:rPr>
              <a:t>Si en cambio enviamos un spread del array, veremos lo siguiente:</a:t>
            </a:r>
            <a:endParaRPr sz="1700">
              <a:latin typeface="Helvetica Neue Light"/>
              <a:ea typeface="Helvetica Neue Light"/>
              <a:cs typeface="Helvetica Neue Light"/>
              <a:sym typeface="Helvetica Neue Light"/>
            </a:endParaRPr>
          </a:p>
        </p:txBody>
      </p:sp>
      <p:sp>
        <p:nvSpPr>
          <p:cNvPr id="565" name="Google Shape;565;p85"/>
          <p:cNvSpPr/>
          <p:nvPr/>
        </p:nvSpPr>
        <p:spPr>
          <a:xfrm>
            <a:off x="393875" y="2933275"/>
            <a:ext cx="8475300" cy="1736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5"/>
          <p:cNvSpPr txBox="1"/>
          <p:nvPr/>
        </p:nvSpPr>
        <p:spPr>
          <a:xfrm>
            <a:off x="393875" y="2899825"/>
            <a:ext cx="7947600" cy="1803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nombres</a:t>
            </a:r>
            <a:r>
              <a:rPr lang="es" sz="1150">
                <a:solidFill>
                  <a:srgbClr val="D4D4D4"/>
                </a:solidFill>
                <a:latin typeface="Courier New"/>
                <a:ea typeface="Courier New"/>
                <a:cs typeface="Courier New"/>
                <a:sym typeface="Courier New"/>
              </a:rPr>
              <a:t> = [</a:t>
            </a:r>
            <a:r>
              <a:rPr lang="es" sz="1150">
                <a:solidFill>
                  <a:srgbClr val="CE9178"/>
                </a:solidFill>
                <a:latin typeface="Courier New"/>
                <a:ea typeface="Courier New"/>
                <a:cs typeface="Courier New"/>
                <a:sym typeface="Courier New"/>
              </a:rPr>
              <a:t>"Juan"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"Julieta"</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"Carlos"</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"Mariela"</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6A9955"/>
                </a:solidFill>
                <a:latin typeface="Courier New"/>
                <a:ea typeface="Courier New"/>
                <a:cs typeface="Courier New"/>
                <a:sym typeface="Courier New"/>
              </a:rPr>
              <a:t>// spread ... del array</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nombres</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Juan Julieta Carlos Mariela</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6A9955"/>
                </a:solidFill>
                <a:latin typeface="Courier New"/>
                <a:ea typeface="Courier New"/>
                <a:cs typeface="Courier New"/>
                <a:sym typeface="Courier New"/>
              </a:rPr>
              <a:t>// equivalente a:</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"Juan"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"Julieta"</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"Carlo"</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"Mariela"</a:t>
            </a:r>
            <a:r>
              <a:rPr lang="es" sz="1150">
                <a:solidFill>
                  <a:srgbClr val="D4D4D4"/>
                </a:solidFill>
                <a:latin typeface="Courier New"/>
                <a:ea typeface="Courier New"/>
                <a:cs typeface="Courier New"/>
                <a:sym typeface="Courier New"/>
              </a:rPr>
              <a:t>)</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 name="Shape 134"/>
        <p:cNvGrpSpPr/>
        <p:nvPr/>
      </p:nvGrpSpPr>
      <p:grpSpPr>
        <a:xfrm>
          <a:off x="0" y="0"/>
          <a:ext cx="0" cy="0"/>
          <a:chOff x="0" y="0"/>
          <a:chExt cx="0" cy="0"/>
        </a:xfrm>
      </p:grpSpPr>
      <p:sp>
        <p:nvSpPr>
          <p:cNvPr id="135" name="Google Shape;135;p32"/>
          <p:cNvSpPr txBox="1"/>
          <p:nvPr>
            <p:ph idx="4294967295" type="ctrTitle"/>
          </p:nvPr>
        </p:nvSpPr>
        <p:spPr>
          <a:xfrm>
            <a:off x="176575" y="199288"/>
            <a:ext cx="7552800" cy="422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s" sz="2000">
                <a:latin typeface="Anton"/>
                <a:ea typeface="Anton"/>
                <a:cs typeface="Anton"/>
                <a:sym typeface="Anton"/>
              </a:rPr>
              <a:t>MAPA DE CONCEPTOS CLASE 12</a:t>
            </a:r>
            <a:endParaRPr i="1" sz="2000">
              <a:latin typeface="Anton"/>
              <a:ea typeface="Anton"/>
              <a:cs typeface="Anton"/>
              <a:sym typeface="Anton"/>
            </a:endParaRPr>
          </a:p>
        </p:txBody>
      </p:sp>
      <p:pic>
        <p:nvPicPr>
          <p:cNvPr id="136" name="Google Shape;136;p32"/>
          <p:cNvPicPr preferRelativeResize="0"/>
          <p:nvPr/>
        </p:nvPicPr>
        <p:blipFill rotWithShape="1">
          <a:blip r:embed="rId3">
            <a:alphaModFix/>
          </a:blip>
          <a:srcRect b="0" l="0" r="0" t="0"/>
          <a:stretch/>
        </p:blipFill>
        <p:spPr>
          <a:xfrm>
            <a:off x="7423862" y="90575"/>
            <a:ext cx="1634174" cy="639850"/>
          </a:xfrm>
          <a:prstGeom prst="rect">
            <a:avLst/>
          </a:prstGeom>
          <a:noFill/>
          <a:ln>
            <a:noFill/>
          </a:ln>
        </p:spPr>
      </p:pic>
      <p:sp>
        <p:nvSpPr>
          <p:cNvPr id="137" name="Google Shape;137;p32"/>
          <p:cNvSpPr/>
          <p:nvPr/>
        </p:nvSpPr>
        <p:spPr>
          <a:xfrm>
            <a:off x="278025" y="115282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latin typeface="Helvetica Neue"/>
                <a:ea typeface="Helvetica Neue"/>
                <a:cs typeface="Helvetica Neue"/>
                <a:sym typeface="Helvetica Neue"/>
              </a:rPr>
              <a:t>Operadores y condicionales avanzados</a:t>
            </a:r>
            <a:endParaRPr sz="1100">
              <a:solidFill>
                <a:srgbClr val="FFFFFF"/>
              </a:solidFill>
              <a:latin typeface="Helvetica Neue"/>
              <a:ea typeface="Helvetica Neue"/>
              <a:cs typeface="Helvetica Neue"/>
              <a:sym typeface="Helvetica Neue"/>
            </a:endParaRPr>
          </a:p>
        </p:txBody>
      </p:sp>
      <p:sp>
        <p:nvSpPr>
          <p:cNvPr id="138" name="Google Shape;138;p32"/>
          <p:cNvSpPr/>
          <p:nvPr/>
        </p:nvSpPr>
        <p:spPr>
          <a:xfrm>
            <a:off x="278025" y="276074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latin typeface="Helvetica Neue"/>
                <a:ea typeface="Helvetica Neue"/>
                <a:cs typeface="Helvetica Neue"/>
                <a:sym typeface="Helvetica Neue"/>
              </a:rPr>
              <a:t>Desestructuración</a:t>
            </a:r>
            <a:endParaRPr sz="1100">
              <a:solidFill>
                <a:srgbClr val="FFFFFF"/>
              </a:solidFill>
              <a:latin typeface="Helvetica Neue"/>
              <a:ea typeface="Helvetica Neue"/>
              <a:cs typeface="Helvetica Neue"/>
              <a:sym typeface="Helvetica Neue"/>
            </a:endParaRPr>
          </a:p>
        </p:txBody>
      </p:sp>
      <p:sp>
        <p:nvSpPr>
          <p:cNvPr id="139" name="Google Shape;139;p32"/>
          <p:cNvSpPr/>
          <p:nvPr/>
        </p:nvSpPr>
        <p:spPr>
          <a:xfrm>
            <a:off x="278025" y="399662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latin typeface="Helvetica Neue"/>
                <a:ea typeface="Helvetica Neue"/>
                <a:cs typeface="Helvetica Neue"/>
                <a:sym typeface="Helvetica Neue"/>
              </a:rPr>
              <a:t>Spread</a:t>
            </a:r>
            <a:endParaRPr sz="1100">
              <a:solidFill>
                <a:srgbClr val="FFFFFF"/>
              </a:solidFill>
              <a:latin typeface="Helvetica Neue"/>
              <a:ea typeface="Helvetica Neue"/>
              <a:cs typeface="Helvetica Neue"/>
              <a:sym typeface="Helvetica Neue"/>
            </a:endParaRPr>
          </a:p>
        </p:txBody>
      </p:sp>
      <p:sp>
        <p:nvSpPr>
          <p:cNvPr id="140" name="Google Shape;140;p32"/>
          <p:cNvSpPr/>
          <p:nvPr/>
        </p:nvSpPr>
        <p:spPr>
          <a:xfrm>
            <a:off x="2269448" y="1320496"/>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Sugar Syntax</a:t>
            </a:r>
            <a:endParaRPr sz="1100">
              <a:solidFill>
                <a:srgbClr val="222222"/>
              </a:solidFill>
              <a:latin typeface="Helvetica Neue"/>
              <a:ea typeface="Helvetica Neue"/>
              <a:cs typeface="Helvetica Neue"/>
              <a:sym typeface="Helvetica Neue"/>
            </a:endParaRPr>
          </a:p>
        </p:txBody>
      </p:sp>
      <p:cxnSp>
        <p:nvCxnSpPr>
          <p:cNvPr id="141" name="Google Shape;141;p32"/>
          <p:cNvCxnSpPr>
            <a:stCxn id="137" idx="3"/>
            <a:endCxn id="140" idx="1"/>
          </p:cNvCxnSpPr>
          <p:nvPr/>
        </p:nvCxnSpPr>
        <p:spPr>
          <a:xfrm>
            <a:off x="1730925" y="1454028"/>
            <a:ext cx="538500" cy="6900"/>
          </a:xfrm>
          <a:prstGeom prst="straightConnector1">
            <a:avLst/>
          </a:prstGeom>
          <a:noFill/>
          <a:ln cap="flat" cmpd="sng" w="9525">
            <a:solidFill>
              <a:srgbClr val="CCCCCC"/>
            </a:solidFill>
            <a:prstDash val="solid"/>
            <a:round/>
            <a:headEnd len="med" w="med" type="oval"/>
            <a:tailEnd len="med" w="med" type="oval"/>
          </a:ln>
        </p:spPr>
      </p:cxnSp>
      <p:sp>
        <p:nvSpPr>
          <p:cNvPr id="142" name="Google Shape;142;p32"/>
          <p:cNvSpPr/>
          <p:nvPr/>
        </p:nvSpPr>
        <p:spPr>
          <a:xfrm>
            <a:off x="4723488" y="589375"/>
            <a:ext cx="21978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Operador ++</a:t>
            </a:r>
            <a:endParaRPr sz="1100">
              <a:solidFill>
                <a:srgbClr val="222222"/>
              </a:solidFill>
              <a:latin typeface="Helvetica Neue"/>
              <a:ea typeface="Helvetica Neue"/>
              <a:cs typeface="Helvetica Neue"/>
              <a:sym typeface="Helvetica Neue"/>
            </a:endParaRPr>
          </a:p>
        </p:txBody>
      </p:sp>
      <p:sp>
        <p:nvSpPr>
          <p:cNvPr id="143" name="Google Shape;143;p32"/>
          <p:cNvSpPr/>
          <p:nvPr/>
        </p:nvSpPr>
        <p:spPr>
          <a:xfrm>
            <a:off x="4723488" y="951500"/>
            <a:ext cx="21978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Operador Ternario</a:t>
            </a:r>
            <a:endParaRPr sz="1100">
              <a:solidFill>
                <a:srgbClr val="222222"/>
              </a:solidFill>
              <a:latin typeface="Helvetica Neue"/>
              <a:ea typeface="Helvetica Neue"/>
              <a:cs typeface="Helvetica Neue"/>
              <a:sym typeface="Helvetica Neue"/>
            </a:endParaRPr>
          </a:p>
        </p:txBody>
      </p:sp>
      <p:sp>
        <p:nvSpPr>
          <p:cNvPr id="144" name="Google Shape;144;p32"/>
          <p:cNvSpPr/>
          <p:nvPr/>
        </p:nvSpPr>
        <p:spPr>
          <a:xfrm>
            <a:off x="4723488" y="1313625"/>
            <a:ext cx="21978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Operador Lógico AND</a:t>
            </a:r>
            <a:endParaRPr sz="1100">
              <a:solidFill>
                <a:srgbClr val="222222"/>
              </a:solidFill>
              <a:latin typeface="Helvetica Neue"/>
              <a:ea typeface="Helvetica Neue"/>
              <a:cs typeface="Helvetica Neue"/>
              <a:sym typeface="Helvetica Neue"/>
            </a:endParaRPr>
          </a:p>
        </p:txBody>
      </p:sp>
      <p:sp>
        <p:nvSpPr>
          <p:cNvPr id="145" name="Google Shape;145;p32"/>
          <p:cNvSpPr/>
          <p:nvPr/>
        </p:nvSpPr>
        <p:spPr>
          <a:xfrm>
            <a:off x="4723488" y="1675750"/>
            <a:ext cx="21978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Operador Lógico OR</a:t>
            </a:r>
            <a:endParaRPr sz="1100">
              <a:solidFill>
                <a:srgbClr val="222222"/>
              </a:solidFill>
              <a:latin typeface="Helvetica Neue"/>
              <a:ea typeface="Helvetica Neue"/>
              <a:cs typeface="Helvetica Neue"/>
              <a:sym typeface="Helvetica Neue"/>
            </a:endParaRPr>
          </a:p>
        </p:txBody>
      </p:sp>
      <p:sp>
        <p:nvSpPr>
          <p:cNvPr id="146" name="Google Shape;146;p32"/>
          <p:cNvSpPr/>
          <p:nvPr/>
        </p:nvSpPr>
        <p:spPr>
          <a:xfrm>
            <a:off x="4723488" y="2037875"/>
            <a:ext cx="21978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Operador Nullish Coalescing</a:t>
            </a:r>
            <a:endParaRPr sz="1100">
              <a:solidFill>
                <a:srgbClr val="222222"/>
              </a:solidFill>
              <a:latin typeface="Helvetica Neue"/>
              <a:ea typeface="Helvetica Neue"/>
              <a:cs typeface="Helvetica Neue"/>
              <a:sym typeface="Helvetica Neue"/>
            </a:endParaRPr>
          </a:p>
        </p:txBody>
      </p:sp>
      <p:cxnSp>
        <p:nvCxnSpPr>
          <p:cNvPr id="147" name="Google Shape;147;p32"/>
          <p:cNvCxnSpPr>
            <a:stCxn id="142" idx="1"/>
            <a:endCxn id="142" idx="1"/>
          </p:cNvCxnSpPr>
          <p:nvPr/>
        </p:nvCxnSpPr>
        <p:spPr>
          <a:xfrm>
            <a:off x="4723488" y="729775"/>
            <a:ext cx="0" cy="0"/>
          </a:xfrm>
          <a:prstGeom prst="straightConnector1">
            <a:avLst/>
          </a:prstGeom>
          <a:noFill/>
          <a:ln cap="flat" cmpd="sng" w="9525">
            <a:solidFill>
              <a:schemeClr val="dk2"/>
            </a:solidFill>
            <a:prstDash val="solid"/>
            <a:round/>
            <a:headEnd len="med" w="med" type="none"/>
            <a:tailEnd len="med" w="med" type="none"/>
          </a:ln>
        </p:spPr>
      </p:cxnSp>
      <p:cxnSp>
        <p:nvCxnSpPr>
          <p:cNvPr id="148" name="Google Shape;148;p32"/>
          <p:cNvCxnSpPr>
            <a:stCxn id="142" idx="1"/>
            <a:endCxn id="140" idx="3"/>
          </p:cNvCxnSpPr>
          <p:nvPr/>
        </p:nvCxnSpPr>
        <p:spPr>
          <a:xfrm flipH="1">
            <a:off x="3722388" y="729775"/>
            <a:ext cx="1001100" cy="731100"/>
          </a:xfrm>
          <a:prstGeom prst="bentConnector3">
            <a:avLst>
              <a:gd fmla="val 50002" name="adj1"/>
            </a:avLst>
          </a:prstGeom>
          <a:noFill/>
          <a:ln cap="flat" cmpd="sng" w="9525">
            <a:solidFill>
              <a:srgbClr val="D4D4D4"/>
            </a:solidFill>
            <a:prstDash val="solid"/>
            <a:round/>
            <a:headEnd len="med" w="med" type="oval"/>
            <a:tailEnd len="med" w="med" type="none"/>
          </a:ln>
        </p:spPr>
      </p:cxnSp>
      <p:cxnSp>
        <p:nvCxnSpPr>
          <p:cNvPr id="149" name="Google Shape;149;p32"/>
          <p:cNvCxnSpPr>
            <a:stCxn id="143" idx="1"/>
            <a:endCxn id="140" idx="3"/>
          </p:cNvCxnSpPr>
          <p:nvPr/>
        </p:nvCxnSpPr>
        <p:spPr>
          <a:xfrm flipH="1">
            <a:off x="3722388" y="1091900"/>
            <a:ext cx="1001100" cy="369000"/>
          </a:xfrm>
          <a:prstGeom prst="bentConnector3">
            <a:avLst>
              <a:gd fmla="val 50002" name="adj1"/>
            </a:avLst>
          </a:prstGeom>
          <a:noFill/>
          <a:ln cap="flat" cmpd="sng" w="9525">
            <a:solidFill>
              <a:srgbClr val="D4D4D4"/>
            </a:solidFill>
            <a:prstDash val="solid"/>
            <a:round/>
            <a:headEnd len="med" w="med" type="oval"/>
            <a:tailEnd len="med" w="med" type="none"/>
          </a:ln>
        </p:spPr>
      </p:cxnSp>
      <p:cxnSp>
        <p:nvCxnSpPr>
          <p:cNvPr id="150" name="Google Shape;150;p32"/>
          <p:cNvCxnSpPr>
            <a:stCxn id="144" idx="1"/>
            <a:endCxn id="140" idx="3"/>
          </p:cNvCxnSpPr>
          <p:nvPr/>
        </p:nvCxnSpPr>
        <p:spPr>
          <a:xfrm flipH="1">
            <a:off x="3722388" y="1454025"/>
            <a:ext cx="1001100" cy="6900"/>
          </a:xfrm>
          <a:prstGeom prst="bentConnector3">
            <a:avLst>
              <a:gd fmla="val 50002" name="adj1"/>
            </a:avLst>
          </a:prstGeom>
          <a:noFill/>
          <a:ln cap="flat" cmpd="sng" w="9525">
            <a:solidFill>
              <a:srgbClr val="D4D4D4"/>
            </a:solidFill>
            <a:prstDash val="solid"/>
            <a:round/>
            <a:headEnd len="med" w="med" type="oval"/>
            <a:tailEnd len="med" w="med" type="none"/>
          </a:ln>
        </p:spPr>
      </p:cxnSp>
      <p:cxnSp>
        <p:nvCxnSpPr>
          <p:cNvPr id="151" name="Google Shape;151;p32"/>
          <p:cNvCxnSpPr>
            <a:stCxn id="145" idx="1"/>
            <a:endCxn id="140" idx="3"/>
          </p:cNvCxnSpPr>
          <p:nvPr/>
        </p:nvCxnSpPr>
        <p:spPr>
          <a:xfrm rot="10800000">
            <a:off x="3722388" y="1460950"/>
            <a:ext cx="1001100" cy="355200"/>
          </a:xfrm>
          <a:prstGeom prst="bentConnector3">
            <a:avLst>
              <a:gd fmla="val 50002" name="adj1"/>
            </a:avLst>
          </a:prstGeom>
          <a:noFill/>
          <a:ln cap="flat" cmpd="sng" w="9525">
            <a:solidFill>
              <a:srgbClr val="D4D4D4"/>
            </a:solidFill>
            <a:prstDash val="solid"/>
            <a:round/>
            <a:headEnd len="med" w="med" type="oval"/>
            <a:tailEnd len="med" w="med" type="none"/>
          </a:ln>
        </p:spPr>
      </p:cxnSp>
      <p:cxnSp>
        <p:nvCxnSpPr>
          <p:cNvPr id="152" name="Google Shape;152;p32"/>
          <p:cNvCxnSpPr>
            <a:stCxn id="146" idx="1"/>
            <a:endCxn id="140" idx="3"/>
          </p:cNvCxnSpPr>
          <p:nvPr/>
        </p:nvCxnSpPr>
        <p:spPr>
          <a:xfrm rot="10800000">
            <a:off x="3722388" y="1460975"/>
            <a:ext cx="1001100" cy="717300"/>
          </a:xfrm>
          <a:prstGeom prst="bentConnector3">
            <a:avLst>
              <a:gd fmla="val 50002" name="adj1"/>
            </a:avLst>
          </a:prstGeom>
          <a:noFill/>
          <a:ln cap="flat" cmpd="sng" w="9525">
            <a:solidFill>
              <a:srgbClr val="D4D4D4"/>
            </a:solidFill>
            <a:prstDash val="solid"/>
            <a:round/>
            <a:headEnd len="med" w="med" type="oval"/>
            <a:tailEnd len="med" w="med" type="none"/>
          </a:ln>
        </p:spPr>
      </p:cxnSp>
      <p:sp>
        <p:nvSpPr>
          <p:cNvPr id="153" name="Google Shape;153;p32"/>
          <p:cNvSpPr/>
          <p:nvPr/>
        </p:nvSpPr>
        <p:spPr>
          <a:xfrm>
            <a:off x="2269446" y="3983225"/>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Spread de Arrays</a:t>
            </a:r>
            <a:endParaRPr sz="1100">
              <a:solidFill>
                <a:srgbClr val="222222"/>
              </a:solidFill>
              <a:latin typeface="Helvetica Neue"/>
              <a:ea typeface="Helvetica Neue"/>
              <a:cs typeface="Helvetica Neue"/>
              <a:sym typeface="Helvetica Neue"/>
            </a:endParaRPr>
          </a:p>
        </p:txBody>
      </p:sp>
      <p:sp>
        <p:nvSpPr>
          <p:cNvPr id="154" name="Google Shape;154;p32"/>
          <p:cNvSpPr/>
          <p:nvPr/>
        </p:nvSpPr>
        <p:spPr>
          <a:xfrm>
            <a:off x="2269446" y="43453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Spread de Objetos</a:t>
            </a:r>
            <a:endParaRPr sz="1100">
              <a:solidFill>
                <a:srgbClr val="222222"/>
              </a:solidFill>
              <a:latin typeface="Helvetica Neue"/>
              <a:ea typeface="Helvetica Neue"/>
              <a:cs typeface="Helvetica Neue"/>
              <a:sym typeface="Helvetica Neue"/>
            </a:endParaRPr>
          </a:p>
        </p:txBody>
      </p:sp>
      <p:cxnSp>
        <p:nvCxnSpPr>
          <p:cNvPr id="155" name="Google Shape;155;p32"/>
          <p:cNvCxnSpPr>
            <a:stCxn id="153" idx="1"/>
            <a:endCxn id="139" idx="3"/>
          </p:cNvCxnSpPr>
          <p:nvPr/>
        </p:nvCxnSpPr>
        <p:spPr>
          <a:xfrm flipH="1">
            <a:off x="1730946" y="4123625"/>
            <a:ext cx="538500" cy="174300"/>
          </a:xfrm>
          <a:prstGeom prst="bentConnector3">
            <a:avLst>
              <a:gd fmla="val 50002" name="adj1"/>
            </a:avLst>
          </a:prstGeom>
          <a:noFill/>
          <a:ln cap="flat" cmpd="sng" w="9525">
            <a:solidFill>
              <a:srgbClr val="D4D4D4"/>
            </a:solidFill>
            <a:prstDash val="solid"/>
            <a:round/>
            <a:headEnd len="med" w="med" type="oval"/>
            <a:tailEnd len="med" w="med" type="none"/>
          </a:ln>
        </p:spPr>
      </p:cxnSp>
      <p:cxnSp>
        <p:nvCxnSpPr>
          <p:cNvPr id="156" name="Google Shape;156;p32"/>
          <p:cNvCxnSpPr>
            <a:stCxn id="154" idx="1"/>
            <a:endCxn id="139" idx="3"/>
          </p:cNvCxnSpPr>
          <p:nvPr/>
        </p:nvCxnSpPr>
        <p:spPr>
          <a:xfrm rot="10800000">
            <a:off x="1730946" y="4297950"/>
            <a:ext cx="538500" cy="187800"/>
          </a:xfrm>
          <a:prstGeom prst="bentConnector3">
            <a:avLst>
              <a:gd fmla="val 50002" name="adj1"/>
            </a:avLst>
          </a:prstGeom>
          <a:noFill/>
          <a:ln cap="flat" cmpd="sng" w="9525">
            <a:solidFill>
              <a:srgbClr val="D4D4D4"/>
            </a:solidFill>
            <a:prstDash val="solid"/>
            <a:round/>
            <a:headEnd len="med" w="med" type="oval"/>
            <a:tailEnd len="med" w="med" type="none"/>
          </a:ln>
        </p:spPr>
      </p:cxnSp>
      <p:sp>
        <p:nvSpPr>
          <p:cNvPr id="157" name="Google Shape;157;p32"/>
          <p:cNvSpPr/>
          <p:nvPr/>
        </p:nvSpPr>
        <p:spPr>
          <a:xfrm>
            <a:off x="2269461" y="2921546"/>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Alias</a:t>
            </a:r>
            <a:endParaRPr sz="1100">
              <a:solidFill>
                <a:srgbClr val="222222"/>
              </a:solidFill>
              <a:latin typeface="Helvetica Neue"/>
              <a:ea typeface="Helvetica Neue"/>
              <a:cs typeface="Helvetica Neue"/>
              <a:sym typeface="Helvetica Neue"/>
            </a:endParaRPr>
          </a:p>
        </p:txBody>
      </p:sp>
      <p:cxnSp>
        <p:nvCxnSpPr>
          <p:cNvPr id="158" name="Google Shape;158;p32"/>
          <p:cNvCxnSpPr>
            <a:stCxn id="138" idx="3"/>
            <a:endCxn id="157" idx="1"/>
          </p:cNvCxnSpPr>
          <p:nvPr/>
        </p:nvCxnSpPr>
        <p:spPr>
          <a:xfrm>
            <a:off x="1730925" y="3061940"/>
            <a:ext cx="538500" cy="0"/>
          </a:xfrm>
          <a:prstGeom prst="straightConnector1">
            <a:avLst/>
          </a:prstGeom>
          <a:noFill/>
          <a:ln cap="flat" cmpd="sng" w="9525">
            <a:solidFill>
              <a:srgbClr val="CCCCCC"/>
            </a:solidFill>
            <a:prstDash val="solid"/>
            <a:round/>
            <a:headEnd len="med" w="med" type="oval"/>
            <a:tailEnd len="med" w="med" type="oval"/>
          </a:ln>
        </p:spPr>
      </p:cxnSp>
      <p:sp>
        <p:nvSpPr>
          <p:cNvPr id="159" name="Google Shape;159;p32"/>
          <p:cNvSpPr/>
          <p:nvPr/>
        </p:nvSpPr>
        <p:spPr>
          <a:xfrm>
            <a:off x="4723500" y="2700924"/>
            <a:ext cx="2197800" cy="3678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Desestructuración en Parámetros</a:t>
            </a:r>
            <a:endParaRPr sz="1100">
              <a:solidFill>
                <a:srgbClr val="222222"/>
              </a:solidFill>
              <a:latin typeface="Helvetica Neue"/>
              <a:ea typeface="Helvetica Neue"/>
              <a:cs typeface="Helvetica Neue"/>
              <a:sym typeface="Helvetica Neue"/>
            </a:endParaRPr>
          </a:p>
        </p:txBody>
      </p:sp>
      <p:sp>
        <p:nvSpPr>
          <p:cNvPr id="160" name="Google Shape;160;p32"/>
          <p:cNvSpPr/>
          <p:nvPr/>
        </p:nvSpPr>
        <p:spPr>
          <a:xfrm>
            <a:off x="4723500" y="3175318"/>
            <a:ext cx="2197800" cy="3678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Desestructuración de Arrays</a:t>
            </a:r>
            <a:endParaRPr sz="1100">
              <a:solidFill>
                <a:srgbClr val="222222"/>
              </a:solidFill>
              <a:latin typeface="Helvetica Neue"/>
              <a:ea typeface="Helvetica Neue"/>
              <a:cs typeface="Helvetica Neue"/>
              <a:sym typeface="Helvetica Neue"/>
            </a:endParaRPr>
          </a:p>
        </p:txBody>
      </p:sp>
      <p:cxnSp>
        <p:nvCxnSpPr>
          <p:cNvPr id="161" name="Google Shape;161;p32"/>
          <p:cNvCxnSpPr>
            <a:stCxn id="159" idx="1"/>
            <a:endCxn id="157" idx="3"/>
          </p:cNvCxnSpPr>
          <p:nvPr/>
        </p:nvCxnSpPr>
        <p:spPr>
          <a:xfrm flipH="1">
            <a:off x="3722400" y="2884824"/>
            <a:ext cx="1001100" cy="177000"/>
          </a:xfrm>
          <a:prstGeom prst="bentConnector3">
            <a:avLst>
              <a:gd fmla="val 50002" name="adj1"/>
            </a:avLst>
          </a:prstGeom>
          <a:noFill/>
          <a:ln cap="flat" cmpd="sng" w="9525">
            <a:solidFill>
              <a:srgbClr val="D4D4D4"/>
            </a:solidFill>
            <a:prstDash val="solid"/>
            <a:round/>
            <a:headEnd len="med" w="med" type="oval"/>
            <a:tailEnd len="med" w="med" type="none"/>
          </a:ln>
        </p:spPr>
      </p:cxnSp>
      <p:cxnSp>
        <p:nvCxnSpPr>
          <p:cNvPr id="162" name="Google Shape;162;p32"/>
          <p:cNvCxnSpPr>
            <a:stCxn id="160" idx="1"/>
            <a:endCxn id="157" idx="3"/>
          </p:cNvCxnSpPr>
          <p:nvPr/>
        </p:nvCxnSpPr>
        <p:spPr>
          <a:xfrm rot="10800000">
            <a:off x="3722400" y="3061918"/>
            <a:ext cx="1001100" cy="297300"/>
          </a:xfrm>
          <a:prstGeom prst="bentConnector3">
            <a:avLst>
              <a:gd fmla="val 50002" name="adj1"/>
            </a:avLst>
          </a:prstGeom>
          <a:noFill/>
          <a:ln cap="flat" cmpd="sng" w="9525">
            <a:solidFill>
              <a:srgbClr val="D4D4D4"/>
            </a:solidFill>
            <a:prstDash val="solid"/>
            <a:round/>
            <a:headEnd len="med" w="med" type="oval"/>
            <a:tailEnd len="med" w="med" type="none"/>
          </a:ln>
        </p:spPr>
      </p:cxnSp>
      <p:cxnSp>
        <p:nvCxnSpPr>
          <p:cNvPr id="163" name="Google Shape;163;p32"/>
          <p:cNvCxnSpPr>
            <a:stCxn id="137" idx="2"/>
            <a:endCxn id="138" idx="0"/>
          </p:cNvCxnSpPr>
          <p:nvPr/>
        </p:nvCxnSpPr>
        <p:spPr>
          <a:xfrm flipH="1" rot="-5400000">
            <a:off x="501975" y="2257728"/>
            <a:ext cx="1005600" cy="600"/>
          </a:xfrm>
          <a:prstGeom prst="bentConnector3">
            <a:avLst>
              <a:gd fmla="val 49995" name="adj1"/>
            </a:avLst>
          </a:prstGeom>
          <a:noFill/>
          <a:ln cap="flat" cmpd="sng" w="9525">
            <a:solidFill>
              <a:srgbClr val="D9D9D9"/>
            </a:solidFill>
            <a:prstDash val="solid"/>
            <a:round/>
            <a:headEnd len="med" w="med" type="none"/>
            <a:tailEnd len="med" w="med" type="none"/>
          </a:ln>
        </p:spPr>
      </p:cxnSp>
      <p:cxnSp>
        <p:nvCxnSpPr>
          <p:cNvPr id="164" name="Google Shape;164;p32"/>
          <p:cNvCxnSpPr>
            <a:stCxn id="138" idx="2"/>
            <a:endCxn id="139" idx="0"/>
          </p:cNvCxnSpPr>
          <p:nvPr/>
        </p:nvCxnSpPr>
        <p:spPr>
          <a:xfrm flipH="1" rot="-5400000">
            <a:off x="687975" y="3679640"/>
            <a:ext cx="633600" cy="600"/>
          </a:xfrm>
          <a:prstGeom prst="bentConnector3">
            <a:avLst>
              <a:gd fmla="val 49991" name="adj1"/>
            </a:avLst>
          </a:prstGeom>
          <a:noFill/>
          <a:ln cap="flat" cmpd="sng" w="9525">
            <a:solidFill>
              <a:srgbClr val="D9D9D9"/>
            </a:solidFill>
            <a:prstDash val="solid"/>
            <a:round/>
            <a:headEnd len="med" w="med" type="none"/>
            <a:tailEnd len="med" w="med"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6"/>
          <p:cNvSpPr txBox="1"/>
          <p:nvPr/>
        </p:nvSpPr>
        <p:spPr>
          <a:xfrm>
            <a:off x="637800" y="1463825"/>
            <a:ext cx="7868400" cy="1778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Como vimos, lo que hace el </a:t>
            </a:r>
            <a:r>
              <a:rPr b="1" lang="es" sz="1800">
                <a:latin typeface="Helvetica Neue"/>
                <a:ea typeface="Helvetica Neue"/>
                <a:cs typeface="Helvetica Neue"/>
                <a:sym typeface="Helvetica Neue"/>
              </a:rPr>
              <a:t>spread (...)</a:t>
            </a:r>
            <a:r>
              <a:rPr lang="es" sz="1800">
                <a:latin typeface="Helvetica Neue Light"/>
                <a:ea typeface="Helvetica Neue Light"/>
                <a:cs typeface="Helvetica Neue Light"/>
                <a:sym typeface="Helvetica Neue Light"/>
              </a:rPr>
              <a:t> al aplicarse sobre un array, es enviar todos sus elementos como </a:t>
            </a:r>
            <a:r>
              <a:rPr b="1" lang="es" sz="1800">
                <a:latin typeface="Helvetica Neue"/>
                <a:ea typeface="Helvetica Neue"/>
                <a:cs typeface="Helvetica Neue"/>
                <a:sym typeface="Helvetica Neue"/>
              </a:rPr>
              <a:t>parámetros individuales</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ctr">
              <a:lnSpc>
                <a:spcPct val="150000"/>
              </a:lnSpc>
              <a:spcBef>
                <a:spcPts val="1100"/>
              </a:spcBef>
              <a:spcAft>
                <a:spcPts val="0"/>
              </a:spcAft>
              <a:buNone/>
            </a:pPr>
            <a:r>
              <a:t/>
            </a:r>
            <a:endParaRPr sz="600">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0"/>
              </a:spcAft>
              <a:buNone/>
            </a:pPr>
            <a:r>
              <a:rPr lang="es" sz="1800">
                <a:latin typeface="Helvetica Neue Light"/>
                <a:ea typeface="Helvetica Neue Light"/>
                <a:cs typeface="Helvetica Neue Light"/>
                <a:sym typeface="Helvetica Neue Light"/>
              </a:rPr>
              <a:t>Esto es útil cuando tenemos datos ordenados dentro de una colección pero trabajamos con funciones que no funcionan recibiendo arrays sino una serie de parámetros individuales, como pueden ser Math.max() o Math.min().</a:t>
            </a:r>
            <a:endParaRPr sz="1800">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1100"/>
              </a:spcAft>
              <a:buNone/>
            </a:pPr>
            <a:r>
              <a:t/>
            </a:r>
            <a:endParaRPr sz="1800">
              <a:latin typeface="Helvetica Neue Light"/>
              <a:ea typeface="Helvetica Neue Light"/>
              <a:cs typeface="Helvetica Neue Light"/>
              <a:sym typeface="Helvetica Neue Light"/>
            </a:endParaRPr>
          </a:p>
        </p:txBody>
      </p:sp>
      <p:sp>
        <p:nvSpPr>
          <p:cNvPr id="572" name="Google Shape;572;p86"/>
          <p:cNvSpPr txBox="1"/>
          <p:nvPr/>
        </p:nvSpPr>
        <p:spPr>
          <a:xfrm>
            <a:off x="340350" y="126925"/>
            <a:ext cx="8803800" cy="4446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SPREAD DE ARRAYS</a:t>
            </a:r>
            <a:endParaRPr i="1" sz="2000">
              <a:latin typeface="Anton"/>
              <a:ea typeface="Anton"/>
              <a:cs typeface="Anton"/>
              <a:sym typeface="Anton"/>
            </a:endParaRPr>
          </a:p>
        </p:txBody>
      </p:sp>
      <p:sp>
        <p:nvSpPr>
          <p:cNvPr id="573" name="Google Shape;573;p86"/>
          <p:cNvSpPr/>
          <p:nvPr/>
        </p:nvSpPr>
        <p:spPr>
          <a:xfrm>
            <a:off x="637800" y="1361850"/>
            <a:ext cx="7868400" cy="1209900"/>
          </a:xfrm>
          <a:prstGeom prst="rect">
            <a:avLst/>
          </a:prstGeom>
          <a:no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7"/>
          <p:cNvSpPr txBox="1"/>
          <p:nvPr/>
        </p:nvSpPr>
        <p:spPr>
          <a:xfrm>
            <a:off x="254075" y="793609"/>
            <a:ext cx="87549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None/>
            </a:pPr>
            <a:r>
              <a:rPr b="1" lang="es" sz="1700">
                <a:latin typeface="Helvetica Neue"/>
                <a:ea typeface="Helvetica Neue"/>
                <a:cs typeface="Helvetica Neue"/>
                <a:sym typeface="Helvetica Neue"/>
              </a:rPr>
              <a:t>🧠</a:t>
            </a:r>
            <a:r>
              <a:rPr b="1" lang="es" sz="1700">
                <a:latin typeface="Helvetica Neue"/>
                <a:ea typeface="Helvetica Neue"/>
                <a:cs typeface="Helvetica Neue"/>
                <a:sym typeface="Helvetica Neue"/>
              </a:rPr>
              <a:t> Por ejemplo: </a:t>
            </a:r>
            <a:r>
              <a:rPr lang="es" sz="1700">
                <a:latin typeface="Helvetica Neue Light"/>
                <a:ea typeface="Helvetica Neue Light"/>
                <a:cs typeface="Helvetica Neue Light"/>
                <a:sym typeface="Helvetica Neue Light"/>
              </a:rPr>
              <a:t>Necesito saber cuál es el menor o mayor de este array de números:</a:t>
            </a:r>
            <a:endParaRPr sz="1700">
              <a:latin typeface="Helvetica Neue Light"/>
              <a:ea typeface="Helvetica Neue Light"/>
              <a:cs typeface="Helvetica Neue Light"/>
              <a:sym typeface="Helvetica Neue Light"/>
            </a:endParaRPr>
          </a:p>
          <a:p>
            <a:pPr indent="0" lvl="0" marL="0" rtl="0" algn="ctr">
              <a:lnSpc>
                <a:spcPct val="150000"/>
              </a:lnSpc>
              <a:spcBef>
                <a:spcPts val="1100"/>
              </a:spcBef>
              <a:spcAft>
                <a:spcPts val="1100"/>
              </a:spcAft>
              <a:buNone/>
            </a:pPr>
            <a:r>
              <a:t/>
            </a:r>
            <a:endParaRPr sz="1700">
              <a:latin typeface="Helvetica Neue Light"/>
              <a:ea typeface="Helvetica Neue Light"/>
              <a:cs typeface="Helvetica Neue Light"/>
              <a:sym typeface="Helvetica Neue Light"/>
            </a:endParaRPr>
          </a:p>
        </p:txBody>
      </p:sp>
      <p:sp>
        <p:nvSpPr>
          <p:cNvPr id="579" name="Google Shape;579;p87"/>
          <p:cNvSpPr txBox="1"/>
          <p:nvPr/>
        </p:nvSpPr>
        <p:spPr>
          <a:xfrm>
            <a:off x="340350" y="126925"/>
            <a:ext cx="8803800" cy="4446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SPREAD DE ARRAYS</a:t>
            </a:r>
            <a:endParaRPr i="1" sz="2000">
              <a:latin typeface="Anton"/>
              <a:ea typeface="Anton"/>
              <a:cs typeface="Anton"/>
              <a:sym typeface="Anton"/>
            </a:endParaRPr>
          </a:p>
        </p:txBody>
      </p:sp>
      <p:sp>
        <p:nvSpPr>
          <p:cNvPr id="580" name="Google Shape;580;p87"/>
          <p:cNvSpPr/>
          <p:nvPr/>
        </p:nvSpPr>
        <p:spPr>
          <a:xfrm>
            <a:off x="679625" y="1349725"/>
            <a:ext cx="7903800" cy="982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87"/>
          <p:cNvSpPr txBox="1"/>
          <p:nvPr/>
        </p:nvSpPr>
        <p:spPr>
          <a:xfrm>
            <a:off x="722825" y="1362925"/>
            <a:ext cx="6414900" cy="956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numeros</a:t>
            </a:r>
            <a:r>
              <a:rPr lang="es" sz="1350">
                <a:solidFill>
                  <a:srgbClr val="D4D4D4"/>
                </a:solidFill>
                <a:latin typeface="Courier New"/>
                <a:ea typeface="Courier New"/>
                <a:cs typeface="Courier New"/>
                <a:sym typeface="Courier New"/>
              </a:rPr>
              <a:t> = [</a:t>
            </a:r>
            <a:r>
              <a:rPr lang="es" sz="1350">
                <a:solidFill>
                  <a:srgbClr val="B5CEA8"/>
                </a:solidFill>
                <a:latin typeface="Courier New"/>
                <a:ea typeface="Courier New"/>
                <a:cs typeface="Courier New"/>
                <a:sym typeface="Courier New"/>
              </a:rPr>
              <a:t>4</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77</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92</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10</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3</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32</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54</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11</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Math</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max</a:t>
            </a:r>
            <a:r>
              <a:rPr lang="es" sz="1350">
                <a:solidFill>
                  <a:srgbClr val="D4D4D4"/>
                </a:solidFill>
                <a:latin typeface="Courier New"/>
                <a:ea typeface="Courier New"/>
                <a:cs typeface="Courier New"/>
                <a:sym typeface="Courier New"/>
              </a:rPr>
              <a:t>(</a:t>
            </a:r>
            <a:r>
              <a:rPr lang="es" sz="1350">
                <a:solidFill>
                  <a:srgbClr val="4FC1FF"/>
                </a:solidFill>
                <a:latin typeface="Courier New"/>
                <a:ea typeface="Courier New"/>
                <a:cs typeface="Courier New"/>
                <a:sym typeface="Courier New"/>
              </a:rPr>
              <a:t>numeros</a:t>
            </a:r>
            <a:r>
              <a:rPr lang="es" sz="1350">
                <a:solidFill>
                  <a:srgbClr val="D4D4D4"/>
                </a:solidFill>
                <a:latin typeface="Courier New"/>
                <a:ea typeface="Courier New"/>
                <a:cs typeface="Courier New"/>
                <a:sym typeface="Courier New"/>
              </a:rPr>
              <a:t>) ) </a:t>
            </a:r>
            <a:r>
              <a:rPr lang="es" sz="1350">
                <a:solidFill>
                  <a:srgbClr val="6A9955"/>
                </a:solidFill>
                <a:latin typeface="Courier New"/>
                <a:ea typeface="Courier New"/>
                <a:cs typeface="Courier New"/>
                <a:sym typeface="Courier New"/>
              </a:rPr>
              <a:t>// NaN</a:t>
            </a:r>
            <a:endParaRPr sz="1700"/>
          </a:p>
        </p:txBody>
      </p:sp>
      <p:sp>
        <p:nvSpPr>
          <p:cNvPr id="582" name="Google Shape;582;p87"/>
          <p:cNvSpPr txBox="1"/>
          <p:nvPr/>
        </p:nvSpPr>
        <p:spPr>
          <a:xfrm>
            <a:off x="364800" y="2571759"/>
            <a:ext cx="8754900" cy="44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100"/>
              </a:spcAft>
              <a:buNone/>
            </a:pPr>
            <a:r>
              <a:rPr lang="es" sz="1700">
                <a:latin typeface="Helvetica Neue Light"/>
                <a:ea typeface="Helvetica Neue Light"/>
                <a:cs typeface="Helvetica Neue Light"/>
                <a:sym typeface="Helvetica Neue Light"/>
              </a:rPr>
              <a:t> Con el operador </a:t>
            </a:r>
            <a:r>
              <a:rPr b="1" lang="es" sz="1700">
                <a:latin typeface="Helvetica Neue"/>
                <a:ea typeface="Helvetica Neue"/>
                <a:cs typeface="Helvetica Neue"/>
                <a:sym typeface="Helvetica Neue"/>
              </a:rPr>
              <a:t>spread </a:t>
            </a:r>
            <a:r>
              <a:rPr lang="es" sz="1700">
                <a:latin typeface="Helvetica Neue Light"/>
                <a:ea typeface="Helvetica Neue Light"/>
                <a:cs typeface="Helvetica Neue Light"/>
                <a:sym typeface="Helvetica Neue Light"/>
              </a:rPr>
              <a:t>podemos solucionar esto ya que </a:t>
            </a:r>
            <a:r>
              <a:rPr lang="es" sz="1700">
                <a:highlight>
                  <a:srgbClr val="EF89D2"/>
                </a:highlight>
                <a:latin typeface="Helvetica Neue Light"/>
                <a:ea typeface="Helvetica Neue Light"/>
                <a:cs typeface="Helvetica Neue Light"/>
                <a:sym typeface="Helvetica Neue Light"/>
              </a:rPr>
              <a:t>Math.max()</a:t>
            </a:r>
            <a:r>
              <a:rPr lang="es" sz="1700">
                <a:latin typeface="Helvetica Neue Light"/>
                <a:ea typeface="Helvetica Neue Light"/>
                <a:cs typeface="Helvetica Neue Light"/>
                <a:sym typeface="Helvetica Neue Light"/>
              </a:rPr>
              <a:t> recibirá cada elemento del array como un parámetro individual:</a:t>
            </a:r>
            <a:endParaRPr sz="1700">
              <a:latin typeface="Helvetica Neue Light"/>
              <a:ea typeface="Helvetica Neue Light"/>
              <a:cs typeface="Helvetica Neue Light"/>
              <a:sym typeface="Helvetica Neue Light"/>
            </a:endParaRPr>
          </a:p>
        </p:txBody>
      </p:sp>
      <p:sp>
        <p:nvSpPr>
          <p:cNvPr id="583" name="Google Shape;583;p87"/>
          <p:cNvSpPr/>
          <p:nvPr/>
        </p:nvSpPr>
        <p:spPr>
          <a:xfrm>
            <a:off x="679650" y="3435500"/>
            <a:ext cx="7903800" cy="982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87"/>
          <p:cNvSpPr txBox="1"/>
          <p:nvPr/>
        </p:nvSpPr>
        <p:spPr>
          <a:xfrm>
            <a:off x="722825" y="3450800"/>
            <a:ext cx="7168800" cy="956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const</a:t>
            </a:r>
            <a:r>
              <a:rPr lang="es" sz="1350">
                <a:solidFill>
                  <a:srgbClr val="D4D4D4"/>
                </a:solidFill>
                <a:latin typeface="Courier New"/>
                <a:ea typeface="Courier New"/>
                <a:cs typeface="Courier New"/>
                <a:sym typeface="Courier New"/>
              </a:rPr>
              <a:t> </a:t>
            </a:r>
            <a:r>
              <a:rPr lang="es" sz="1350">
                <a:solidFill>
                  <a:srgbClr val="4FC1FF"/>
                </a:solidFill>
                <a:latin typeface="Courier New"/>
                <a:ea typeface="Courier New"/>
                <a:cs typeface="Courier New"/>
                <a:sym typeface="Courier New"/>
              </a:rPr>
              <a:t>numeros</a:t>
            </a:r>
            <a:r>
              <a:rPr lang="es" sz="1350">
                <a:solidFill>
                  <a:srgbClr val="D4D4D4"/>
                </a:solidFill>
                <a:latin typeface="Courier New"/>
                <a:ea typeface="Courier New"/>
                <a:cs typeface="Courier New"/>
                <a:sym typeface="Courier New"/>
              </a:rPr>
              <a:t> = [</a:t>
            </a:r>
            <a:r>
              <a:rPr lang="es" sz="1350">
                <a:solidFill>
                  <a:srgbClr val="B5CEA8"/>
                </a:solidFill>
                <a:latin typeface="Courier New"/>
                <a:ea typeface="Courier New"/>
                <a:cs typeface="Courier New"/>
                <a:sym typeface="Courier New"/>
              </a:rPr>
              <a:t>4</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77</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92</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10</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3</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32</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54</a:t>
            </a:r>
            <a:r>
              <a:rPr lang="es" sz="1350">
                <a:solidFill>
                  <a:srgbClr val="D4D4D4"/>
                </a:solidFill>
                <a:latin typeface="Courier New"/>
                <a:ea typeface="Courier New"/>
                <a:cs typeface="Courier New"/>
                <a:sym typeface="Courier New"/>
              </a:rPr>
              <a:t>, </a:t>
            </a:r>
            <a:r>
              <a:rPr lang="es" sz="1350">
                <a:solidFill>
                  <a:srgbClr val="B5CEA8"/>
                </a:solidFill>
                <a:latin typeface="Courier New"/>
                <a:ea typeface="Courier New"/>
                <a:cs typeface="Courier New"/>
                <a:sym typeface="Courier New"/>
              </a:rPr>
              <a:t>11</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Math</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max</a:t>
            </a:r>
            <a:r>
              <a:rPr lang="es" sz="1350">
                <a:solidFill>
                  <a:srgbClr val="D4D4D4"/>
                </a:solidFill>
                <a:latin typeface="Courier New"/>
                <a:ea typeface="Courier New"/>
                <a:cs typeface="Courier New"/>
                <a:sym typeface="Courier New"/>
              </a:rPr>
              <a:t>(...</a:t>
            </a:r>
            <a:r>
              <a:rPr lang="es" sz="1350">
                <a:solidFill>
                  <a:srgbClr val="4FC1FF"/>
                </a:solidFill>
                <a:latin typeface="Courier New"/>
                <a:ea typeface="Courier New"/>
                <a:cs typeface="Courier New"/>
                <a:sym typeface="Courier New"/>
              </a:rPr>
              <a:t>numeros</a:t>
            </a:r>
            <a:r>
              <a:rPr lang="es" sz="1350">
                <a:solidFill>
                  <a:srgbClr val="D4D4D4"/>
                </a:solidFill>
                <a:latin typeface="Courier New"/>
                <a:ea typeface="Courier New"/>
                <a:cs typeface="Courier New"/>
                <a:sym typeface="Courier New"/>
              </a:rPr>
              <a:t>) ) </a:t>
            </a:r>
            <a:r>
              <a:rPr lang="es" sz="1350">
                <a:solidFill>
                  <a:srgbClr val="6A9955"/>
                </a:solidFill>
                <a:latin typeface="Courier New"/>
                <a:ea typeface="Courier New"/>
                <a:cs typeface="Courier New"/>
                <a:sym typeface="Courier New"/>
              </a:rPr>
              <a:t>// 92</a:t>
            </a:r>
            <a:endParaRPr sz="17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8"/>
          <p:cNvSpPr txBox="1"/>
          <p:nvPr/>
        </p:nvSpPr>
        <p:spPr>
          <a:xfrm>
            <a:off x="637800" y="1167300"/>
            <a:ext cx="7868400" cy="280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También podemos hacer spread de un array dentro de otras estructuras que lo admitan.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s" sz="1800">
                <a:solidFill>
                  <a:schemeClr val="dk1"/>
                </a:solidFill>
                <a:latin typeface="Helvetica Neue Light"/>
                <a:ea typeface="Helvetica Neue Light"/>
                <a:cs typeface="Helvetica Neue Light"/>
                <a:sym typeface="Helvetica Neue Light"/>
              </a:rPr>
              <a:t>Esto nos permite, por ejemplo, replicar el contenido de un array dentro de otra estructura al desparramar su contenido dentro.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Si lo hacemos dentro de un objeto veremos algo interesante, que cada propiedad toma como nombre el índice de los elementos 👉</a:t>
            </a:r>
            <a:endParaRPr sz="1800">
              <a:latin typeface="Helvetica Neue Light"/>
              <a:ea typeface="Helvetica Neue Light"/>
              <a:cs typeface="Helvetica Neue Light"/>
              <a:sym typeface="Helvetica Neue Light"/>
            </a:endParaRPr>
          </a:p>
          <a:p>
            <a:pPr indent="0" lvl="0" marL="0" marR="0" rtl="0" algn="ctr">
              <a:lnSpc>
                <a:spcPct val="150000"/>
              </a:lnSpc>
              <a:spcBef>
                <a:spcPts val="1000"/>
              </a:spcBef>
              <a:spcAft>
                <a:spcPts val="1100"/>
              </a:spcAft>
              <a:buNone/>
            </a:pPr>
            <a:r>
              <a:t/>
            </a:r>
            <a:endParaRPr sz="1800">
              <a:latin typeface="Helvetica Neue Light"/>
              <a:ea typeface="Helvetica Neue Light"/>
              <a:cs typeface="Helvetica Neue Light"/>
              <a:sym typeface="Helvetica Neue Light"/>
            </a:endParaRPr>
          </a:p>
        </p:txBody>
      </p:sp>
      <p:sp>
        <p:nvSpPr>
          <p:cNvPr id="590" name="Google Shape;590;p88"/>
          <p:cNvSpPr txBox="1"/>
          <p:nvPr/>
        </p:nvSpPr>
        <p:spPr>
          <a:xfrm>
            <a:off x="340350" y="126925"/>
            <a:ext cx="8803800" cy="4446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SPREAD DE ARRAYS</a:t>
            </a:r>
            <a:endParaRPr i="1" sz="2000">
              <a:latin typeface="Anton"/>
              <a:ea typeface="Anton"/>
              <a:cs typeface="Anton"/>
              <a:sym typeface="Anton"/>
            </a:endParaRPr>
          </a:p>
        </p:txBody>
      </p:sp>
      <p:sp>
        <p:nvSpPr>
          <p:cNvPr id="591" name="Google Shape;591;p88"/>
          <p:cNvSpPr/>
          <p:nvPr/>
        </p:nvSpPr>
        <p:spPr>
          <a:xfrm>
            <a:off x="997075" y="3088525"/>
            <a:ext cx="7186200" cy="887700"/>
          </a:xfrm>
          <a:prstGeom prst="rect">
            <a:avLst/>
          </a:prstGeom>
          <a:no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9"/>
          <p:cNvSpPr txBox="1"/>
          <p:nvPr/>
        </p:nvSpPr>
        <p:spPr>
          <a:xfrm>
            <a:off x="340350" y="126925"/>
            <a:ext cx="8803800" cy="444600"/>
          </a:xfrm>
          <a:prstGeom prst="rect">
            <a:avLst/>
          </a:prstGeom>
          <a:solidFill>
            <a:srgbClr val="EF89D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s" sz="2000">
                <a:latin typeface="Anton"/>
                <a:ea typeface="Anton"/>
                <a:cs typeface="Anton"/>
                <a:sym typeface="Anton"/>
              </a:rPr>
              <a:t>SPREAD DE ARRAYS</a:t>
            </a:r>
            <a:endParaRPr i="1" sz="2000">
              <a:latin typeface="Anton"/>
              <a:ea typeface="Anton"/>
              <a:cs typeface="Anton"/>
              <a:sym typeface="Anton"/>
            </a:endParaRPr>
          </a:p>
        </p:txBody>
      </p:sp>
      <p:sp>
        <p:nvSpPr>
          <p:cNvPr id="597" name="Google Shape;597;p89"/>
          <p:cNvSpPr/>
          <p:nvPr/>
        </p:nvSpPr>
        <p:spPr>
          <a:xfrm>
            <a:off x="0" y="778225"/>
            <a:ext cx="9144000" cy="4365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8" name="Google Shape;598;p89"/>
          <p:cNvPicPr preferRelativeResize="0"/>
          <p:nvPr/>
        </p:nvPicPr>
        <p:blipFill>
          <a:blip r:embed="rId3">
            <a:alphaModFix/>
          </a:blip>
          <a:stretch>
            <a:fillRect/>
          </a:stretch>
        </p:blipFill>
        <p:spPr>
          <a:xfrm>
            <a:off x="7818600" y="4730025"/>
            <a:ext cx="1044424" cy="243250"/>
          </a:xfrm>
          <a:prstGeom prst="rect">
            <a:avLst/>
          </a:prstGeom>
          <a:noFill/>
          <a:ln>
            <a:noFill/>
          </a:ln>
        </p:spPr>
      </p:pic>
      <p:sp>
        <p:nvSpPr>
          <p:cNvPr id="599" name="Google Shape;599;p89"/>
          <p:cNvSpPr txBox="1"/>
          <p:nvPr/>
        </p:nvSpPr>
        <p:spPr>
          <a:xfrm>
            <a:off x="361950" y="869325"/>
            <a:ext cx="8420100" cy="4032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nombres1</a:t>
            </a:r>
            <a:r>
              <a:rPr lang="es" sz="1250">
                <a:solidFill>
                  <a:srgbClr val="D4D4D4"/>
                </a:solidFill>
                <a:latin typeface="Courier New"/>
                <a:ea typeface="Courier New"/>
                <a:cs typeface="Courier New"/>
                <a:sym typeface="Courier New"/>
              </a:rPr>
              <a:t> = [</a:t>
            </a:r>
            <a:r>
              <a:rPr lang="es" sz="1250">
                <a:solidFill>
                  <a:srgbClr val="CE9178"/>
                </a:solidFill>
                <a:latin typeface="Courier New"/>
                <a:ea typeface="Courier New"/>
                <a:cs typeface="Courier New"/>
                <a:sym typeface="Courier New"/>
              </a:rPr>
              <a:t>"Juan"</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"Julieta"</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nombres2</a:t>
            </a:r>
            <a:r>
              <a:rPr lang="es" sz="1250">
                <a:solidFill>
                  <a:srgbClr val="D4D4D4"/>
                </a:solidFill>
                <a:latin typeface="Courier New"/>
                <a:ea typeface="Courier New"/>
                <a:cs typeface="Courier New"/>
                <a:sym typeface="Courier New"/>
              </a:rPr>
              <a:t> = [</a:t>
            </a:r>
            <a:r>
              <a:rPr lang="es" sz="1250">
                <a:solidFill>
                  <a:srgbClr val="CE9178"/>
                </a:solidFill>
                <a:latin typeface="Courier New"/>
                <a:ea typeface="Courier New"/>
                <a:cs typeface="Courier New"/>
                <a:sym typeface="Courier New"/>
              </a:rPr>
              <a:t>"Carlos"</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"Mariela"</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6A9955"/>
                </a:solidFill>
                <a:latin typeface="Courier New"/>
                <a:ea typeface="Courier New"/>
                <a:cs typeface="Courier New"/>
                <a:sym typeface="Courier New"/>
              </a:rPr>
              <a:t>// spread de los dos arrays dentro de otro</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a:t>
            </a:r>
            <a:r>
              <a:rPr lang="es" sz="1250">
                <a:solidFill>
                  <a:srgbClr val="D4D4D4"/>
                </a:solidFill>
                <a:latin typeface="Courier New"/>
                <a:ea typeface="Courier New"/>
                <a:cs typeface="Courier New"/>
                <a:sym typeface="Courier New"/>
              </a:rPr>
              <a:t> = [...</a:t>
            </a:r>
            <a:r>
              <a:rPr lang="es" sz="1250">
                <a:solidFill>
                  <a:srgbClr val="4FC1FF"/>
                </a:solidFill>
                <a:latin typeface="Courier New"/>
                <a:ea typeface="Courier New"/>
                <a:cs typeface="Courier New"/>
                <a:sym typeface="Courier New"/>
              </a:rPr>
              <a:t>nombres1</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nombres2</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nombres</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["Juan", "Julieta", "Carlos", "Mariela"]</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6A9955"/>
                </a:solidFill>
                <a:latin typeface="Courier New"/>
                <a:ea typeface="Courier New"/>
                <a:cs typeface="Courier New"/>
                <a:sym typeface="Courier New"/>
              </a:rPr>
              <a:t>// spread del array en un objeto</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nombresObj</a:t>
            </a:r>
            <a:r>
              <a:rPr lang="es" sz="1250">
                <a:solidFill>
                  <a:srgbClr val="D4D4D4"/>
                </a:solidFill>
                <a:latin typeface="Courier New"/>
                <a:ea typeface="Courier New"/>
                <a:cs typeface="Courier New"/>
                <a:sym typeface="Courier New"/>
              </a:rPr>
              <a:t> =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a:t>
            </a:r>
            <a:endParaRPr sz="12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nombresObj</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6A9955"/>
                </a:solidFill>
                <a:latin typeface="Courier New"/>
                <a:ea typeface="Courier New"/>
                <a:cs typeface="Courier New"/>
                <a:sym typeface="Courier New"/>
              </a:rPr>
              <a:t>// { '0': 'Juan', '1': 'Julieta', '2': 'Carlos', '3': 'Mariela' }</a:t>
            </a:r>
            <a:endParaRPr sz="16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03" name="Shape 603"/>
        <p:cNvGrpSpPr/>
        <p:nvPr/>
      </p:nvGrpSpPr>
      <p:grpSpPr>
        <a:xfrm>
          <a:off x="0" y="0"/>
          <a:ext cx="0" cy="0"/>
          <a:chOff x="0" y="0"/>
          <a:chExt cx="0" cy="0"/>
        </a:xfrm>
      </p:grpSpPr>
      <p:sp>
        <p:nvSpPr>
          <p:cNvPr id="604" name="Google Shape;604;p90"/>
          <p:cNvSpPr txBox="1"/>
          <p:nvPr/>
        </p:nvSpPr>
        <p:spPr>
          <a:xfrm>
            <a:off x="959850" y="1738225"/>
            <a:ext cx="7224300" cy="132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Spread de objetos</a:t>
            </a:r>
            <a:endParaRPr i="1" sz="3600">
              <a:latin typeface="Anton"/>
              <a:ea typeface="Anton"/>
              <a:cs typeface="Anton"/>
              <a:sym typeface="Anto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1"/>
          <p:cNvSpPr txBox="1"/>
          <p:nvPr/>
        </p:nvSpPr>
        <p:spPr>
          <a:xfrm>
            <a:off x="0" y="420950"/>
            <a:ext cx="8290500" cy="4251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Spread de objetos</a:t>
            </a:r>
            <a:endParaRPr i="1" sz="2000">
              <a:latin typeface="Anton"/>
              <a:ea typeface="Anton"/>
              <a:cs typeface="Anton"/>
              <a:sym typeface="Anton"/>
            </a:endParaRPr>
          </a:p>
          <a:p>
            <a:pPr indent="0" lvl="0" marL="0" marR="0" rtl="0" algn="l">
              <a:lnSpc>
                <a:spcPct val="100000"/>
              </a:lnSpc>
              <a:spcBef>
                <a:spcPts val="0"/>
              </a:spcBef>
              <a:spcAft>
                <a:spcPts val="0"/>
              </a:spcAft>
              <a:buNone/>
            </a:pPr>
            <a:r>
              <a:t/>
            </a:r>
            <a:endParaRPr i="1" sz="2000">
              <a:latin typeface="Anton"/>
              <a:ea typeface="Anton"/>
              <a:cs typeface="Anton"/>
              <a:sym typeface="Anton"/>
            </a:endParaRPr>
          </a:p>
        </p:txBody>
      </p:sp>
      <p:sp>
        <p:nvSpPr>
          <p:cNvPr id="610" name="Google Shape;610;p91"/>
          <p:cNvSpPr txBox="1"/>
          <p:nvPr/>
        </p:nvSpPr>
        <p:spPr>
          <a:xfrm>
            <a:off x="753150" y="1007850"/>
            <a:ext cx="7637700" cy="87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900">
                <a:solidFill>
                  <a:schemeClr val="dk1"/>
                </a:solidFill>
                <a:latin typeface="Helvetica Neue Light"/>
                <a:ea typeface="Helvetica Neue Light"/>
                <a:cs typeface="Helvetica Neue Light"/>
                <a:sym typeface="Helvetica Neue Light"/>
              </a:rPr>
              <a:t>Se puede hacer spread de objetos también, pero debe hacerse dentro de una estructura que lo permita, como otro objeto. </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p:txBody>
      </p:sp>
      <p:sp>
        <p:nvSpPr>
          <p:cNvPr id="611" name="Google Shape;611;p91"/>
          <p:cNvSpPr txBox="1"/>
          <p:nvPr/>
        </p:nvSpPr>
        <p:spPr>
          <a:xfrm>
            <a:off x="993000" y="1983888"/>
            <a:ext cx="7158000" cy="11757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Un spread aplicado sobre un objeto presentaría cada par de clave-valor separado por comas, y ésto en una función no sería admisible, </a:t>
            </a:r>
            <a:r>
              <a:rPr b="1" lang="es" sz="1800">
                <a:solidFill>
                  <a:schemeClr val="dk1"/>
                </a:solidFill>
                <a:latin typeface="Helvetica Neue"/>
                <a:ea typeface="Helvetica Neue"/>
                <a:cs typeface="Helvetica Neue"/>
                <a:sym typeface="Helvetica Neue"/>
              </a:rPr>
              <a:t>pero sí puede serlo dentro de otro objeto.</a:t>
            </a:r>
            <a:endParaRPr b="1" sz="1300"/>
          </a:p>
        </p:txBody>
      </p:sp>
      <p:sp>
        <p:nvSpPr>
          <p:cNvPr id="612" name="Google Shape;612;p91"/>
          <p:cNvSpPr txBox="1"/>
          <p:nvPr/>
        </p:nvSpPr>
        <p:spPr>
          <a:xfrm>
            <a:off x="853350" y="3376925"/>
            <a:ext cx="7437300" cy="1175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900">
                <a:solidFill>
                  <a:schemeClr val="dk1"/>
                </a:solidFill>
                <a:latin typeface="Helvetica Neue Light"/>
                <a:ea typeface="Helvetica Neue Light"/>
                <a:cs typeface="Helvetica Neue Light"/>
                <a:sym typeface="Helvetica Neue Light"/>
              </a:rPr>
              <a:t>Esto suele ser útil cuando queremos replicar o modificar estructuras de objetos, ya que nos permite primero listar todas sus propiedades y valores y luego modificar/agregar las que queramos:</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2"/>
          <p:cNvSpPr txBox="1"/>
          <p:nvPr/>
        </p:nvSpPr>
        <p:spPr>
          <a:xfrm>
            <a:off x="753150" y="1128725"/>
            <a:ext cx="7637700" cy="87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p:txBody>
      </p:sp>
      <p:sp>
        <p:nvSpPr>
          <p:cNvPr id="618" name="Google Shape;618;p92"/>
          <p:cNvSpPr txBox="1"/>
          <p:nvPr/>
        </p:nvSpPr>
        <p:spPr>
          <a:xfrm>
            <a:off x="79875" y="107950"/>
            <a:ext cx="8500800" cy="4793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usuario1</a:t>
            </a:r>
            <a:r>
              <a:rPr lang="es" sz="1150">
                <a:solidFill>
                  <a:srgbClr val="D4D4D4"/>
                </a:solidFill>
                <a:latin typeface="Courier New"/>
                <a:ea typeface="Courier New"/>
                <a:cs typeface="Courier New"/>
                <a:sym typeface="Courier New"/>
              </a:rPr>
              <a:t> =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"Juan"</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edad:</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24</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curso:</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"Javascript"</a:t>
            </a:r>
            <a:endParaRPr sz="11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4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6A9955"/>
                </a:solidFill>
                <a:latin typeface="Courier New"/>
                <a:ea typeface="Courier New"/>
                <a:cs typeface="Courier New"/>
                <a:sym typeface="Courier New"/>
              </a:rPr>
              <a:t>// lista todas las propiedades y valores de usuario1 dentro de otro objeto</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usuario2</a:t>
            </a:r>
            <a:r>
              <a:rPr lang="es" sz="1150">
                <a:solidFill>
                  <a:srgbClr val="D4D4D4"/>
                </a:solidFill>
                <a:latin typeface="Courier New"/>
                <a:ea typeface="Courier New"/>
                <a:cs typeface="Courier New"/>
                <a:sym typeface="Courier New"/>
              </a:rPr>
              <a:t> =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usuario1</a:t>
            </a:r>
            <a:endParaRPr sz="11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usuario2</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 nombre: 'Juan', edad: 24, curso: 'Javascript' }</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usuario3</a:t>
            </a:r>
            <a:r>
              <a:rPr lang="es" sz="1150">
                <a:solidFill>
                  <a:srgbClr val="D4D4D4"/>
                </a:solidFill>
                <a:latin typeface="Courier New"/>
                <a:ea typeface="Courier New"/>
                <a:cs typeface="Courier New"/>
                <a:sym typeface="Courier New"/>
              </a:rPr>
              <a:t> =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usuario1</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curso:</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"ReactJS"</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email:</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"juan@doe.com"</a:t>
            </a:r>
            <a:endParaRPr sz="11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6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usuario3</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6A9955"/>
                </a:solidFill>
                <a:latin typeface="Courier New"/>
                <a:ea typeface="Courier New"/>
                <a:cs typeface="Courier New"/>
                <a:sym typeface="Courier New"/>
              </a:rPr>
              <a:t>// { nombre: 'Juan', edad: 24, curso: 'ReactJS', email: 'juan@doe.com' }</a:t>
            </a:r>
            <a:endParaRPr sz="1500"/>
          </a:p>
        </p:txBody>
      </p:sp>
      <p:sp>
        <p:nvSpPr>
          <p:cNvPr id="619" name="Google Shape;619;p92"/>
          <p:cNvSpPr txBox="1"/>
          <p:nvPr/>
        </p:nvSpPr>
        <p:spPr>
          <a:xfrm>
            <a:off x="4095900" y="107950"/>
            <a:ext cx="5048100" cy="442800"/>
          </a:xfrm>
          <a:prstGeom prst="rect">
            <a:avLst/>
          </a:prstGeom>
          <a:solidFill>
            <a:srgbClr val="E0FF00"/>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i="1" lang="es" sz="2000">
                <a:latin typeface="Anton"/>
                <a:ea typeface="Anton"/>
                <a:cs typeface="Anton"/>
                <a:sym typeface="Anton"/>
              </a:rPr>
              <a:t>Spread de objetos</a:t>
            </a:r>
            <a:endParaRPr i="1" sz="2000">
              <a:latin typeface="Anton"/>
              <a:ea typeface="Anton"/>
              <a:cs typeface="Anton"/>
              <a:sym typeface="Anton"/>
            </a:endParaRPr>
          </a:p>
          <a:p>
            <a:pPr indent="0" lvl="0" marL="0" marR="0" rtl="0" algn="l">
              <a:lnSpc>
                <a:spcPct val="100000"/>
              </a:lnSpc>
              <a:spcBef>
                <a:spcPts val="0"/>
              </a:spcBef>
              <a:spcAft>
                <a:spcPts val="0"/>
              </a:spcAft>
              <a:buNone/>
            </a:pPr>
            <a:r>
              <a:t/>
            </a:r>
            <a:endParaRPr i="1" sz="2000">
              <a:latin typeface="Anton"/>
              <a:ea typeface="Anton"/>
              <a:cs typeface="Anton"/>
              <a:sym typeface="Anton"/>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3"/>
          <p:cNvSpPr txBox="1"/>
          <p:nvPr/>
        </p:nvSpPr>
        <p:spPr>
          <a:xfrm>
            <a:off x="913200" y="1209150"/>
            <a:ext cx="7426500" cy="102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En el último ejemplo vemos que agregamos una propiedad y que </a:t>
            </a:r>
            <a:r>
              <a:rPr i="1" lang="es" sz="1700">
                <a:solidFill>
                  <a:schemeClr val="dk1"/>
                </a:solidFill>
                <a:latin typeface="Helvetica Neue Light"/>
                <a:ea typeface="Helvetica Neue Light"/>
                <a:cs typeface="Helvetica Neue Light"/>
                <a:sym typeface="Helvetica Neue Light"/>
              </a:rPr>
              <a:t>modificamos</a:t>
            </a:r>
            <a:r>
              <a:rPr lang="es" sz="1700">
                <a:solidFill>
                  <a:schemeClr val="dk1"/>
                </a:solidFill>
                <a:latin typeface="Helvetica Neue Light"/>
                <a:ea typeface="Helvetica Neue Light"/>
                <a:cs typeface="Helvetica Neue Light"/>
                <a:sym typeface="Helvetica Neue Light"/>
              </a:rPr>
              <a:t> la propiedad curso.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Recordemos que no podemos tener dos propiedades con el mismo nombre, y en tal caso prevalece la última declarada, que es lo que ocurre aquí.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35714"/>
              </a:lnSpc>
              <a:spcBef>
                <a:spcPts val="0"/>
              </a:spcBef>
              <a:spcAft>
                <a:spcPts val="0"/>
              </a:spcAft>
              <a:buNone/>
            </a:pPr>
            <a:r>
              <a:t/>
            </a:r>
            <a:endParaRPr sz="1700">
              <a:solidFill>
                <a:srgbClr val="569CD6"/>
              </a:solidFill>
              <a:latin typeface="Helvetica Neue Light"/>
              <a:ea typeface="Helvetica Neue Light"/>
              <a:cs typeface="Helvetica Neue Light"/>
              <a:sym typeface="Helvetica Neue Light"/>
            </a:endParaRPr>
          </a:p>
        </p:txBody>
      </p:sp>
      <p:sp>
        <p:nvSpPr>
          <p:cNvPr id="625" name="Google Shape;625;p93"/>
          <p:cNvSpPr txBox="1"/>
          <p:nvPr/>
        </p:nvSpPr>
        <p:spPr>
          <a:xfrm>
            <a:off x="0" y="402900"/>
            <a:ext cx="8205300" cy="429600"/>
          </a:xfrm>
          <a:prstGeom prst="rect">
            <a:avLst/>
          </a:prstGeom>
          <a:solidFill>
            <a:srgbClr val="E0FF00"/>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1" lang="es" sz="2000">
                <a:latin typeface="Anton"/>
                <a:ea typeface="Anton"/>
                <a:cs typeface="Anton"/>
                <a:sym typeface="Anton"/>
              </a:rPr>
              <a:t>Spread de objetos</a:t>
            </a:r>
            <a:endParaRPr i="1" sz="2000">
              <a:latin typeface="Anton"/>
              <a:ea typeface="Anton"/>
              <a:cs typeface="Anton"/>
              <a:sym typeface="Anton"/>
            </a:endParaRPr>
          </a:p>
          <a:p>
            <a:pPr indent="0" lvl="0" marL="0" marR="0" rtl="0" algn="l">
              <a:lnSpc>
                <a:spcPct val="100000"/>
              </a:lnSpc>
              <a:spcBef>
                <a:spcPts val="0"/>
              </a:spcBef>
              <a:spcAft>
                <a:spcPts val="0"/>
              </a:spcAft>
              <a:buNone/>
            </a:pPr>
            <a:r>
              <a:t/>
            </a:r>
            <a:endParaRPr i="1" sz="2000">
              <a:latin typeface="Anton"/>
              <a:ea typeface="Anton"/>
              <a:cs typeface="Anton"/>
              <a:sym typeface="Anton"/>
            </a:endParaRPr>
          </a:p>
        </p:txBody>
      </p:sp>
      <p:sp>
        <p:nvSpPr>
          <p:cNvPr id="626" name="Google Shape;626;p93"/>
          <p:cNvSpPr txBox="1"/>
          <p:nvPr/>
        </p:nvSpPr>
        <p:spPr>
          <a:xfrm>
            <a:off x="1517525" y="3169375"/>
            <a:ext cx="6164400" cy="10209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s" sz="1600">
                <a:solidFill>
                  <a:schemeClr val="dk1"/>
                </a:solidFill>
                <a:latin typeface="Helvetica Neue"/>
                <a:ea typeface="Helvetica Neue"/>
                <a:cs typeface="Helvetica Neue"/>
                <a:sym typeface="Helvetica Neue"/>
              </a:rPr>
              <a:t>El spread de usuario1 lista todas las propiedades, </a:t>
            </a:r>
            <a:r>
              <a:rPr lang="es" sz="1600">
                <a:solidFill>
                  <a:schemeClr val="dk1"/>
                </a:solidFill>
                <a:latin typeface="Helvetica Neue Light"/>
                <a:ea typeface="Helvetica Neue Light"/>
                <a:cs typeface="Helvetica Neue Light"/>
                <a:sym typeface="Helvetica Neue Light"/>
              </a:rPr>
              <a:t>incluida </a:t>
            </a:r>
            <a:r>
              <a:rPr i="1" lang="es" sz="1600">
                <a:solidFill>
                  <a:schemeClr val="dk1"/>
                </a:solidFill>
                <a:latin typeface="Helvetica Neue Light"/>
                <a:ea typeface="Helvetica Neue Light"/>
                <a:cs typeface="Helvetica Neue Light"/>
                <a:sym typeface="Helvetica Neue Light"/>
              </a:rPr>
              <a:t>curso</a:t>
            </a:r>
            <a:r>
              <a:rPr lang="es" sz="1600">
                <a:solidFill>
                  <a:schemeClr val="dk1"/>
                </a:solidFill>
                <a:latin typeface="Helvetica Neue Light"/>
                <a:ea typeface="Helvetica Neue Light"/>
                <a:cs typeface="Helvetica Neue Light"/>
                <a:sym typeface="Helvetica Neue Light"/>
              </a:rPr>
              <a:t>, dentro de </a:t>
            </a:r>
            <a:r>
              <a:rPr i="1" lang="es" sz="1600">
                <a:solidFill>
                  <a:schemeClr val="dk1"/>
                </a:solidFill>
                <a:latin typeface="Helvetica Neue Light"/>
                <a:ea typeface="Helvetica Neue Light"/>
                <a:cs typeface="Helvetica Neue Light"/>
                <a:sym typeface="Helvetica Neue Light"/>
              </a:rPr>
              <a:t>usuario3</a:t>
            </a:r>
            <a:r>
              <a:rPr lang="es" sz="1600">
                <a:solidFill>
                  <a:schemeClr val="dk1"/>
                </a:solidFill>
                <a:latin typeface="Helvetica Neue Light"/>
                <a:ea typeface="Helvetica Neue Light"/>
                <a:cs typeface="Helvetica Neue Light"/>
                <a:sym typeface="Helvetica Neue Light"/>
              </a:rPr>
              <a:t>, y</a:t>
            </a:r>
            <a:r>
              <a:rPr b="1" lang="es" sz="1600">
                <a:solidFill>
                  <a:schemeClr val="dk1"/>
                </a:solidFill>
                <a:latin typeface="Helvetica Neue"/>
                <a:ea typeface="Helvetica Neue"/>
                <a:cs typeface="Helvetica Neue"/>
                <a:sym typeface="Helvetica Neue"/>
              </a:rPr>
              <a:t> luego la sobreescribimos con un nuevo valor.</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30" name="Shape 630"/>
        <p:cNvGrpSpPr/>
        <p:nvPr/>
      </p:nvGrpSpPr>
      <p:grpSpPr>
        <a:xfrm>
          <a:off x="0" y="0"/>
          <a:ext cx="0" cy="0"/>
          <a:chOff x="0" y="0"/>
          <a:chExt cx="0" cy="0"/>
        </a:xfrm>
      </p:grpSpPr>
      <p:sp>
        <p:nvSpPr>
          <p:cNvPr id="631" name="Google Shape;631;p94"/>
          <p:cNvSpPr txBox="1"/>
          <p:nvPr/>
        </p:nvSpPr>
        <p:spPr>
          <a:xfrm>
            <a:off x="959850" y="1697950"/>
            <a:ext cx="7224300" cy="132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REST PARAMETERS</a:t>
            </a:r>
            <a:endParaRPr i="1" sz="3600">
              <a:latin typeface="Anton"/>
              <a:ea typeface="Anton"/>
              <a:cs typeface="Anton"/>
              <a:sym typeface="Anto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5"/>
          <p:cNvSpPr txBox="1"/>
          <p:nvPr/>
        </p:nvSpPr>
        <p:spPr>
          <a:xfrm>
            <a:off x="913200" y="1550850"/>
            <a:ext cx="7426500" cy="10209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El operador spread también puede utilizarse dentro de la declaración de una función para indicar que queremos recibir una cantidad indeterminada de parámetros.</a:t>
            </a:r>
            <a:endParaRPr sz="1700">
              <a:solidFill>
                <a:schemeClr val="dk1"/>
              </a:solidFill>
              <a:latin typeface="Helvetica Neue Light"/>
              <a:ea typeface="Helvetica Neue Light"/>
              <a:cs typeface="Helvetica Neue Light"/>
              <a:sym typeface="Helvetica Neue Light"/>
            </a:endParaRPr>
          </a:p>
          <a:p>
            <a:pPr indent="0" lvl="0" marL="0" rtl="0" algn="ctr">
              <a:lnSpc>
                <a:spcPct val="135714"/>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Supongamos que quiero tener una función para sumar cualquier cantidad de números que reciba por parámetro.</a:t>
            </a:r>
            <a:endParaRPr sz="1700">
              <a:solidFill>
                <a:schemeClr val="dk1"/>
              </a:solidFill>
              <a:latin typeface="Helvetica Neue Light"/>
              <a:ea typeface="Helvetica Neue Light"/>
              <a:cs typeface="Helvetica Neue Light"/>
              <a:sym typeface="Helvetica Neue Light"/>
            </a:endParaRPr>
          </a:p>
        </p:txBody>
      </p:sp>
      <p:sp>
        <p:nvSpPr>
          <p:cNvPr id="637" name="Google Shape;637;p95"/>
          <p:cNvSpPr txBox="1"/>
          <p:nvPr/>
        </p:nvSpPr>
        <p:spPr>
          <a:xfrm>
            <a:off x="1141500" y="483450"/>
            <a:ext cx="8002500" cy="429900"/>
          </a:xfrm>
          <a:prstGeom prst="rect">
            <a:avLst/>
          </a:prstGeom>
          <a:solidFill>
            <a:srgbClr val="3CEFAB"/>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i="1" lang="es" sz="2000">
                <a:latin typeface="Anton"/>
                <a:ea typeface="Anton"/>
                <a:cs typeface="Anton"/>
                <a:sym typeface="Anton"/>
              </a:rPr>
              <a:t>Rest Parameters</a:t>
            </a:r>
            <a:endParaRPr i="1" sz="2000">
              <a:latin typeface="Anton"/>
              <a:ea typeface="Anton"/>
              <a:cs typeface="Anton"/>
              <a:sym typeface="Anton"/>
            </a:endParaRPr>
          </a:p>
          <a:p>
            <a:pPr indent="0" lvl="0" marL="0" marR="0" rtl="0" algn="r">
              <a:lnSpc>
                <a:spcPct val="100000"/>
              </a:lnSpc>
              <a:spcBef>
                <a:spcPts val="0"/>
              </a:spcBef>
              <a:spcAft>
                <a:spcPts val="0"/>
              </a:spcAft>
              <a:buNone/>
            </a:pPr>
            <a:r>
              <a:t/>
            </a:r>
            <a:endParaRPr i="1" sz="2000">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pic>
        <p:nvPicPr>
          <p:cNvPr id="169" name="Google Shape;169;p33"/>
          <p:cNvPicPr preferRelativeResize="0"/>
          <p:nvPr/>
        </p:nvPicPr>
        <p:blipFill>
          <a:blip r:embed="rId4">
            <a:alphaModFix/>
          </a:blip>
          <a:stretch>
            <a:fillRect/>
          </a:stretch>
        </p:blipFill>
        <p:spPr>
          <a:xfrm>
            <a:off x="7818275" y="4837950"/>
            <a:ext cx="1186526" cy="330675"/>
          </a:xfrm>
          <a:prstGeom prst="rect">
            <a:avLst/>
          </a:prstGeom>
          <a:noFill/>
          <a:ln>
            <a:noFill/>
          </a:ln>
        </p:spPr>
      </p:pic>
      <p:sp>
        <p:nvSpPr>
          <p:cNvPr id="170" name="Google Shape;170;p33"/>
          <p:cNvSpPr/>
          <p:nvPr/>
        </p:nvSpPr>
        <p:spPr>
          <a:xfrm>
            <a:off x="2886763" y="849139"/>
            <a:ext cx="3546900" cy="669000"/>
          </a:xfrm>
          <a:prstGeom prst="homePlate">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MÓDULO 4</a:t>
            </a:r>
            <a:endParaRPr sz="1800">
              <a:solidFill>
                <a:srgbClr val="FFFFFF"/>
              </a:solidFill>
              <a:latin typeface="Anton"/>
              <a:ea typeface="Anton"/>
              <a:cs typeface="Anton"/>
              <a:sym typeface="Anton"/>
            </a:endParaRPr>
          </a:p>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OPTIMIZACIÓN DE PROYECTO</a:t>
            </a:r>
            <a:endParaRPr sz="1800">
              <a:solidFill>
                <a:srgbClr val="FFFFFF"/>
              </a:solidFill>
              <a:latin typeface="Anton"/>
              <a:ea typeface="Anton"/>
              <a:cs typeface="Anton"/>
              <a:sym typeface="Anton"/>
            </a:endParaRPr>
          </a:p>
        </p:txBody>
      </p:sp>
      <p:sp>
        <p:nvSpPr>
          <p:cNvPr id="171" name="Google Shape;171;p33"/>
          <p:cNvSpPr/>
          <p:nvPr/>
        </p:nvSpPr>
        <p:spPr>
          <a:xfrm>
            <a:off x="5830967" y="848925"/>
            <a:ext cx="3305700" cy="669000"/>
          </a:xfrm>
          <a:prstGeom prst="chevron">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MÓDULO 5</a:t>
            </a:r>
            <a:endParaRPr sz="1800">
              <a:solidFill>
                <a:srgbClr val="FFFFFF"/>
              </a:solidFill>
              <a:latin typeface="Anton"/>
              <a:ea typeface="Anton"/>
              <a:cs typeface="Anton"/>
              <a:sym typeface="Anton"/>
            </a:endParaRPr>
          </a:p>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ASINCRONÍA Y PETICIONES</a:t>
            </a:r>
            <a:endParaRPr sz="1800">
              <a:solidFill>
                <a:srgbClr val="FFFFFF"/>
              </a:solidFill>
              <a:latin typeface="Anton"/>
              <a:ea typeface="Anton"/>
              <a:cs typeface="Anton"/>
              <a:sym typeface="Anton"/>
            </a:endParaRPr>
          </a:p>
        </p:txBody>
      </p:sp>
      <p:sp>
        <p:nvSpPr>
          <p:cNvPr id="172" name="Google Shape;172;p33"/>
          <p:cNvSpPr/>
          <p:nvPr/>
        </p:nvSpPr>
        <p:spPr>
          <a:xfrm>
            <a:off x="7329" y="848925"/>
            <a:ext cx="3305700" cy="669000"/>
          </a:xfrm>
          <a:prstGeom prst="chevron">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MÓDULO 3</a:t>
            </a:r>
            <a:endParaRPr sz="1800">
              <a:solidFill>
                <a:srgbClr val="FFFFFF"/>
              </a:solidFill>
              <a:latin typeface="Anton"/>
              <a:ea typeface="Anton"/>
              <a:cs typeface="Anton"/>
              <a:sym typeface="Anton"/>
            </a:endParaRPr>
          </a:p>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FRONTEND</a:t>
            </a:r>
            <a:endParaRPr sz="1800">
              <a:solidFill>
                <a:srgbClr val="FFFFFF"/>
              </a:solidFill>
              <a:latin typeface="Anton"/>
              <a:ea typeface="Anton"/>
              <a:cs typeface="Anton"/>
              <a:sym typeface="Anton"/>
            </a:endParaRPr>
          </a:p>
        </p:txBody>
      </p:sp>
      <p:sp>
        <p:nvSpPr>
          <p:cNvPr id="173" name="Google Shape;173;p33"/>
          <p:cNvSpPr txBox="1"/>
          <p:nvPr/>
        </p:nvSpPr>
        <p:spPr>
          <a:xfrm>
            <a:off x="6122725" y="1778813"/>
            <a:ext cx="2447100" cy="24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3"/>
          <p:cNvSpPr txBox="1"/>
          <p:nvPr/>
        </p:nvSpPr>
        <p:spPr>
          <a:xfrm>
            <a:off x="6081450" y="1944400"/>
            <a:ext cx="2311800" cy="2404500"/>
          </a:xfrm>
          <a:prstGeom prst="rect">
            <a:avLst/>
          </a:prstGeom>
          <a:solidFill>
            <a:srgbClr val="9999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3"/>
          <p:cNvSpPr txBox="1"/>
          <p:nvPr/>
        </p:nvSpPr>
        <p:spPr>
          <a:xfrm>
            <a:off x="6081425" y="2682950"/>
            <a:ext cx="2311800" cy="1005900"/>
          </a:xfrm>
          <a:prstGeom prst="rect">
            <a:avLst/>
          </a:prstGeom>
          <a:solidFill>
            <a:srgbClr val="9999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00"/>
                </a:solidFill>
                <a:latin typeface="Anton"/>
                <a:ea typeface="Anton"/>
                <a:cs typeface="Anton"/>
                <a:sym typeface="Anton"/>
              </a:rPr>
              <a:t>CLASE 1</a:t>
            </a:r>
            <a:r>
              <a:rPr lang="es" sz="1200">
                <a:latin typeface="Anton"/>
                <a:ea typeface="Anton"/>
                <a:cs typeface="Anton"/>
                <a:sym typeface="Anton"/>
              </a:rPr>
              <a:t>5</a:t>
            </a:r>
            <a:r>
              <a:rPr lang="es" sz="1200">
                <a:solidFill>
                  <a:srgbClr val="000000"/>
                </a:solidFill>
                <a:latin typeface="Anton"/>
                <a:ea typeface="Anton"/>
                <a:cs typeface="Anton"/>
                <a:sym typeface="Anton"/>
              </a:rPr>
              <a:t> - </a:t>
            </a:r>
            <a:endParaRPr sz="1200">
              <a:solidFill>
                <a:srgbClr val="000000"/>
              </a:solidFill>
              <a:latin typeface="Anton"/>
              <a:ea typeface="Anton"/>
              <a:cs typeface="Anton"/>
              <a:sym typeface="Anton"/>
            </a:endParaRPr>
          </a:p>
          <a:p>
            <a:pPr indent="0" lvl="0" marL="0" rtl="0" algn="l">
              <a:lnSpc>
                <a:spcPct val="150000"/>
              </a:lnSpc>
              <a:spcBef>
                <a:spcPts val="0"/>
              </a:spcBef>
              <a:spcAft>
                <a:spcPts val="0"/>
              </a:spcAft>
              <a:buNone/>
            </a:pPr>
            <a:r>
              <a:rPr lang="es" sz="1100">
                <a:solidFill>
                  <a:schemeClr val="dk1"/>
                </a:solidFill>
                <a:latin typeface="Helvetica Neue"/>
                <a:ea typeface="Helvetica Neue"/>
                <a:cs typeface="Helvetica Neue"/>
                <a:sym typeface="Helvetica Neue"/>
              </a:rPr>
              <a:t>AJAX &amp; FETCH</a:t>
            </a:r>
            <a:endParaRPr sz="1100">
              <a:solidFill>
                <a:schemeClr val="dk1"/>
              </a:solidFill>
              <a:latin typeface="Helvetica Neue"/>
              <a:ea typeface="Helvetica Neue"/>
              <a:cs typeface="Helvetica Neue"/>
              <a:sym typeface="Helvetica Neue"/>
            </a:endParaRPr>
          </a:p>
          <a:p>
            <a:pPr indent="-298450" lvl="0" marL="457200" rtl="0" algn="l">
              <a:lnSpc>
                <a:spcPct val="150000"/>
              </a:lnSpc>
              <a:spcBef>
                <a:spcPts val="0"/>
              </a:spcBef>
              <a:spcAft>
                <a:spcPts val="0"/>
              </a:spcAft>
              <a:buClr>
                <a:schemeClr val="dk1"/>
              </a:buClr>
              <a:buSzPts val="1100"/>
              <a:buFont typeface="Helvetica Neue"/>
              <a:buChar char="●"/>
            </a:pPr>
            <a:r>
              <a:rPr lang="es" sz="1100">
                <a:solidFill>
                  <a:schemeClr val="dk1"/>
                </a:solidFill>
                <a:latin typeface="Helvetica Neue"/>
                <a:ea typeface="Helvetica Neue"/>
                <a:cs typeface="Helvetica Neue"/>
                <a:sym typeface="Helvetica Neue"/>
              </a:rPr>
              <a:t>Desafío entregable</a:t>
            </a:r>
            <a:endParaRPr sz="1100">
              <a:solidFill>
                <a:schemeClr val="dk1"/>
              </a:solidFill>
              <a:latin typeface="Helvetica Neue"/>
              <a:ea typeface="Helvetica Neue"/>
              <a:cs typeface="Helvetica Neue"/>
              <a:sym typeface="Helvetica Neue"/>
            </a:endParaRPr>
          </a:p>
        </p:txBody>
      </p:sp>
      <p:sp>
        <p:nvSpPr>
          <p:cNvPr id="176" name="Google Shape;176;p33"/>
          <p:cNvSpPr txBox="1"/>
          <p:nvPr/>
        </p:nvSpPr>
        <p:spPr>
          <a:xfrm>
            <a:off x="6064000" y="1984400"/>
            <a:ext cx="2309100" cy="708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00"/>
                </a:solidFill>
                <a:latin typeface="Anton"/>
                <a:ea typeface="Anton"/>
                <a:cs typeface="Anton"/>
                <a:sym typeface="Anton"/>
              </a:rPr>
              <a:t>CLASE 1</a:t>
            </a:r>
            <a:r>
              <a:rPr lang="es" sz="1200">
                <a:latin typeface="Anton"/>
                <a:ea typeface="Anton"/>
                <a:cs typeface="Anton"/>
                <a:sym typeface="Anton"/>
              </a:rPr>
              <a:t>4</a:t>
            </a:r>
            <a:r>
              <a:rPr lang="es" sz="1200">
                <a:solidFill>
                  <a:srgbClr val="000000"/>
                </a:solidFill>
                <a:latin typeface="Anton"/>
                <a:ea typeface="Anton"/>
                <a:cs typeface="Anton"/>
                <a:sym typeface="Anton"/>
              </a:rPr>
              <a:t> - </a:t>
            </a:r>
            <a:endParaRPr sz="1200">
              <a:solidFill>
                <a:srgbClr val="000000"/>
              </a:solidFill>
              <a:latin typeface="Anton"/>
              <a:ea typeface="Anton"/>
              <a:cs typeface="Anton"/>
              <a:sym typeface="Anton"/>
            </a:endParaRPr>
          </a:p>
          <a:p>
            <a:pPr indent="0" lvl="0" marL="0" rtl="0" algn="l">
              <a:lnSpc>
                <a:spcPct val="150000"/>
              </a:lnSpc>
              <a:spcBef>
                <a:spcPts val="0"/>
              </a:spcBef>
              <a:spcAft>
                <a:spcPts val="0"/>
              </a:spcAft>
              <a:buClr>
                <a:schemeClr val="dk1"/>
              </a:buClr>
              <a:buSzPts val="1100"/>
              <a:buFont typeface="Arial"/>
              <a:buNone/>
            </a:pPr>
            <a:r>
              <a:rPr lang="es" sz="1100">
                <a:solidFill>
                  <a:schemeClr val="dk1"/>
                </a:solidFill>
                <a:latin typeface="Helvetica Neue"/>
                <a:ea typeface="Helvetica Neue"/>
                <a:cs typeface="Helvetica Neue"/>
                <a:sym typeface="Helvetica Neue"/>
              </a:rPr>
              <a:t>PROMISES &amp; ASYNC</a:t>
            </a:r>
            <a:endParaRPr sz="11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100">
              <a:solidFill>
                <a:schemeClr val="dk1"/>
              </a:solidFill>
              <a:latin typeface="Helvetica Neue"/>
              <a:ea typeface="Helvetica Neue"/>
              <a:cs typeface="Helvetica Neue"/>
              <a:sym typeface="Helvetica Neue"/>
            </a:endParaRPr>
          </a:p>
        </p:txBody>
      </p:sp>
      <p:sp>
        <p:nvSpPr>
          <p:cNvPr id="177" name="Google Shape;177;p33"/>
          <p:cNvSpPr txBox="1"/>
          <p:nvPr/>
        </p:nvSpPr>
        <p:spPr>
          <a:xfrm>
            <a:off x="6081425" y="3524750"/>
            <a:ext cx="2309100" cy="808200"/>
          </a:xfrm>
          <a:prstGeom prst="rect">
            <a:avLst/>
          </a:prstGeom>
          <a:solidFill>
            <a:srgbClr val="999999"/>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000000"/>
                </a:solidFill>
                <a:latin typeface="Anton"/>
                <a:ea typeface="Anton"/>
                <a:cs typeface="Anton"/>
                <a:sym typeface="Anton"/>
              </a:rPr>
              <a:t>CLASE 1</a:t>
            </a:r>
            <a:r>
              <a:rPr lang="es" sz="1200">
                <a:latin typeface="Anton"/>
                <a:ea typeface="Anton"/>
                <a:cs typeface="Anton"/>
                <a:sym typeface="Anton"/>
              </a:rPr>
              <a:t>6</a:t>
            </a:r>
            <a:r>
              <a:rPr lang="es" sz="1200">
                <a:solidFill>
                  <a:srgbClr val="000000"/>
                </a:solidFill>
                <a:latin typeface="Anton"/>
                <a:ea typeface="Anton"/>
                <a:cs typeface="Anton"/>
                <a:sym typeface="Anton"/>
              </a:rPr>
              <a:t> - </a:t>
            </a:r>
            <a:endParaRPr sz="1200">
              <a:solidFill>
                <a:srgbClr val="000000"/>
              </a:solidFill>
              <a:latin typeface="Anton"/>
              <a:ea typeface="Anton"/>
              <a:cs typeface="Anton"/>
              <a:sym typeface="Anton"/>
            </a:endParaRPr>
          </a:p>
          <a:p>
            <a:pPr indent="0" lvl="0" marL="0" rtl="0" algn="l">
              <a:lnSpc>
                <a:spcPct val="150000"/>
              </a:lnSpc>
              <a:spcBef>
                <a:spcPts val="0"/>
              </a:spcBef>
              <a:spcAft>
                <a:spcPts val="0"/>
              </a:spcAft>
              <a:buNone/>
            </a:pPr>
            <a:r>
              <a:rPr lang="es" sz="1100">
                <a:solidFill>
                  <a:schemeClr val="dk1"/>
                </a:solidFill>
                <a:latin typeface="Helvetica Neue"/>
                <a:ea typeface="Helvetica Neue"/>
                <a:cs typeface="Helvetica Neue"/>
                <a:sym typeface="Helvetica Neue"/>
              </a:rPr>
              <a:t>FRAMEWORKS + Node JS</a:t>
            </a:r>
            <a:endParaRPr sz="1200">
              <a:solidFill>
                <a:srgbClr val="000000"/>
              </a:solidFill>
              <a:latin typeface="Helvetica Neue"/>
              <a:ea typeface="Helvetica Neue"/>
              <a:cs typeface="Helvetica Neue"/>
              <a:sym typeface="Helvetica Neue"/>
            </a:endParaRPr>
          </a:p>
          <a:p>
            <a:pPr indent="-304800" lvl="0" marL="457200" rtl="0" algn="l">
              <a:spcBef>
                <a:spcPts val="0"/>
              </a:spcBef>
              <a:spcAft>
                <a:spcPts val="0"/>
              </a:spcAft>
              <a:buSzPts val="1200"/>
              <a:buFont typeface="Helvetica Neue"/>
              <a:buChar char="●"/>
            </a:pPr>
            <a:r>
              <a:rPr lang="es" sz="1200">
                <a:latin typeface="Helvetica Neue"/>
                <a:ea typeface="Helvetica Neue"/>
                <a:cs typeface="Helvetica Neue"/>
                <a:sym typeface="Helvetica Neue"/>
              </a:rPr>
              <a:t>Entrega TP final</a:t>
            </a:r>
            <a:endParaRPr sz="1200">
              <a:latin typeface="Helvetica Neue"/>
              <a:ea typeface="Helvetica Neue"/>
              <a:cs typeface="Helvetica Neue"/>
              <a:sym typeface="Helvetica Neue"/>
            </a:endParaRPr>
          </a:p>
        </p:txBody>
      </p:sp>
      <p:sp>
        <p:nvSpPr>
          <p:cNvPr id="178" name="Google Shape;178;p33"/>
          <p:cNvSpPr txBox="1"/>
          <p:nvPr/>
        </p:nvSpPr>
        <p:spPr>
          <a:xfrm>
            <a:off x="1278925" y="51475"/>
            <a:ext cx="63480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MÓDULOS DE TRABAJO</a:t>
            </a:r>
            <a:endParaRPr i="1" sz="3600">
              <a:solidFill>
                <a:srgbClr val="121212"/>
              </a:solidFill>
              <a:latin typeface="Anton"/>
              <a:ea typeface="Anton"/>
              <a:cs typeface="Anton"/>
              <a:sym typeface="Anton"/>
            </a:endParaRPr>
          </a:p>
        </p:txBody>
      </p:sp>
      <p:sp>
        <p:nvSpPr>
          <p:cNvPr id="179" name="Google Shape;179;p33"/>
          <p:cNvSpPr txBox="1"/>
          <p:nvPr/>
        </p:nvSpPr>
        <p:spPr>
          <a:xfrm>
            <a:off x="387200" y="1780138"/>
            <a:ext cx="2447100" cy="24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3"/>
          <p:cNvSpPr txBox="1"/>
          <p:nvPr/>
        </p:nvSpPr>
        <p:spPr>
          <a:xfrm>
            <a:off x="345925" y="1945725"/>
            <a:ext cx="2311800" cy="2404500"/>
          </a:xfrm>
          <a:prstGeom prst="rect">
            <a:avLst/>
          </a:prstGeom>
          <a:solidFill>
            <a:srgbClr val="9999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3"/>
          <p:cNvSpPr txBox="1"/>
          <p:nvPr/>
        </p:nvSpPr>
        <p:spPr>
          <a:xfrm>
            <a:off x="345900" y="3708175"/>
            <a:ext cx="2291700" cy="738900"/>
          </a:xfrm>
          <a:prstGeom prst="rect">
            <a:avLst/>
          </a:prstGeom>
          <a:solidFill>
            <a:srgbClr val="999999"/>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200">
                <a:solidFill>
                  <a:schemeClr val="dk1"/>
                </a:solidFill>
                <a:latin typeface="Anton"/>
                <a:ea typeface="Anton"/>
                <a:cs typeface="Anton"/>
                <a:sym typeface="Anton"/>
              </a:rPr>
              <a:t>CLASE 11 - </a:t>
            </a:r>
            <a:endParaRPr sz="1200">
              <a:solidFill>
                <a:schemeClr val="dk1"/>
              </a:solidFill>
              <a:latin typeface="Anton"/>
              <a:ea typeface="Anton"/>
              <a:cs typeface="Anton"/>
              <a:sym typeface="Anton"/>
            </a:endParaRPr>
          </a:p>
          <a:p>
            <a:pPr indent="0" lvl="0" marL="0" marR="0" rtl="0" algn="l">
              <a:lnSpc>
                <a:spcPct val="100000"/>
              </a:lnSpc>
              <a:spcBef>
                <a:spcPts val="0"/>
              </a:spcBef>
              <a:spcAft>
                <a:spcPts val="0"/>
              </a:spcAft>
              <a:buNone/>
            </a:pPr>
            <a:r>
              <a:rPr lang="es" sz="1200">
                <a:solidFill>
                  <a:schemeClr val="dk1"/>
                </a:solidFill>
                <a:latin typeface="Helvetica Neue"/>
                <a:ea typeface="Helvetica Neue"/>
                <a:cs typeface="Helvetica Neue"/>
                <a:sym typeface="Helvetica Neue"/>
              </a:rPr>
              <a:t>Workshop I</a:t>
            </a:r>
            <a:endParaRPr sz="1200">
              <a:solidFill>
                <a:schemeClr val="dk1"/>
              </a:solidFill>
              <a:latin typeface="Helvetica Neue"/>
              <a:ea typeface="Helvetica Neue"/>
              <a:cs typeface="Helvetica Neue"/>
              <a:sym typeface="Helvetica Neue"/>
            </a:endParaRPr>
          </a:p>
          <a:p>
            <a:pPr indent="-304800" lvl="0" marL="457200" marR="0" rtl="0" algn="l">
              <a:lnSpc>
                <a:spcPct val="100000"/>
              </a:lnSpc>
              <a:spcBef>
                <a:spcPts val="0"/>
              </a:spcBef>
              <a:spcAft>
                <a:spcPts val="0"/>
              </a:spcAft>
              <a:buClr>
                <a:schemeClr val="dk1"/>
              </a:buClr>
              <a:buSzPts val="1200"/>
              <a:buFont typeface="Helvetica Neue"/>
              <a:buChar char="●"/>
            </a:pPr>
            <a:r>
              <a:rPr lang="es" sz="1200">
                <a:solidFill>
                  <a:schemeClr val="dk1"/>
                </a:solidFill>
                <a:latin typeface="Helvetica Neue"/>
                <a:ea typeface="Helvetica Neue"/>
                <a:cs typeface="Helvetica Neue"/>
                <a:sym typeface="Helvetica Neue"/>
              </a:rPr>
              <a:t>2da pre-entrega</a:t>
            </a:r>
            <a:endParaRPr sz="1200">
              <a:solidFill>
                <a:schemeClr val="dk1"/>
              </a:solidFill>
              <a:latin typeface="Helvetica Neue"/>
              <a:ea typeface="Helvetica Neue"/>
              <a:cs typeface="Helvetica Neue"/>
              <a:sym typeface="Helvetica Neue"/>
            </a:endParaRPr>
          </a:p>
        </p:txBody>
      </p:sp>
      <p:sp>
        <p:nvSpPr>
          <p:cNvPr id="182" name="Google Shape;182;p33"/>
          <p:cNvSpPr txBox="1"/>
          <p:nvPr/>
        </p:nvSpPr>
        <p:spPr>
          <a:xfrm>
            <a:off x="328400" y="2493675"/>
            <a:ext cx="2311800" cy="708900"/>
          </a:xfrm>
          <a:prstGeom prst="rect">
            <a:avLst/>
          </a:prstGeom>
          <a:solidFill>
            <a:srgbClr val="9999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200">
                <a:latin typeface="Anton"/>
                <a:ea typeface="Anton"/>
                <a:cs typeface="Anton"/>
                <a:sym typeface="Anton"/>
              </a:rPr>
              <a:t>CLASE 9 - </a:t>
            </a:r>
            <a:endParaRPr sz="1200">
              <a:latin typeface="Anton"/>
              <a:ea typeface="Anton"/>
              <a:cs typeface="Anton"/>
              <a:sym typeface="Anton"/>
            </a:endParaRPr>
          </a:p>
          <a:p>
            <a:pPr indent="0" lvl="0" marL="0" marR="0" rtl="0" algn="l">
              <a:lnSpc>
                <a:spcPct val="100000"/>
              </a:lnSpc>
              <a:spcBef>
                <a:spcPts val="0"/>
              </a:spcBef>
              <a:spcAft>
                <a:spcPts val="0"/>
              </a:spcAft>
              <a:buNone/>
            </a:pPr>
            <a:r>
              <a:rPr lang="es" sz="1200">
                <a:latin typeface="Helvetica Neue"/>
                <a:ea typeface="Helvetica Neue"/>
                <a:cs typeface="Helvetica Neue"/>
                <a:sym typeface="Helvetica Neue"/>
              </a:rPr>
              <a:t>EVENTOS</a:t>
            </a:r>
            <a:endParaRPr sz="1200">
              <a:latin typeface="Anton"/>
              <a:ea typeface="Anton"/>
              <a:cs typeface="Anton"/>
              <a:sym typeface="Anton"/>
            </a:endParaRPr>
          </a:p>
          <a:p>
            <a:pPr indent="-304800" lvl="0" marL="457200" marR="0" rtl="0" algn="l">
              <a:lnSpc>
                <a:spcPct val="100000"/>
              </a:lnSpc>
              <a:spcBef>
                <a:spcPts val="0"/>
              </a:spcBef>
              <a:spcAft>
                <a:spcPts val="0"/>
              </a:spcAft>
              <a:buSzPts val="1200"/>
              <a:buFont typeface="Helvetica Neue"/>
              <a:buChar char="●"/>
            </a:pPr>
            <a:r>
              <a:rPr lang="es" sz="1200">
                <a:latin typeface="Helvetica Neue"/>
                <a:ea typeface="Helvetica Neue"/>
                <a:cs typeface="Helvetica Neue"/>
                <a:sym typeface="Helvetica Neue"/>
              </a:rPr>
              <a:t>Desafío entregable</a:t>
            </a:r>
            <a:endParaRPr sz="1200">
              <a:latin typeface="Helvetica Neue"/>
              <a:ea typeface="Helvetica Neue"/>
              <a:cs typeface="Helvetica Neue"/>
              <a:sym typeface="Helvetica Neue"/>
            </a:endParaRPr>
          </a:p>
        </p:txBody>
      </p:sp>
      <p:sp>
        <p:nvSpPr>
          <p:cNvPr id="183" name="Google Shape;183;p33"/>
          <p:cNvSpPr txBox="1"/>
          <p:nvPr/>
        </p:nvSpPr>
        <p:spPr>
          <a:xfrm>
            <a:off x="328475" y="1944675"/>
            <a:ext cx="2309100" cy="549000"/>
          </a:xfrm>
          <a:prstGeom prst="rect">
            <a:avLst/>
          </a:prstGeom>
          <a:solidFill>
            <a:srgbClr val="9999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200">
                <a:latin typeface="Anton"/>
                <a:ea typeface="Anton"/>
                <a:cs typeface="Anton"/>
                <a:sym typeface="Anton"/>
              </a:rPr>
              <a:t>CLASE 8 - </a:t>
            </a:r>
            <a:endParaRPr sz="1200">
              <a:latin typeface="Anton"/>
              <a:ea typeface="Anton"/>
              <a:cs typeface="Anton"/>
              <a:sym typeface="Anton"/>
            </a:endParaRPr>
          </a:p>
          <a:p>
            <a:pPr indent="0" lvl="0" marL="0" marR="0" rtl="0" algn="l">
              <a:lnSpc>
                <a:spcPct val="100000"/>
              </a:lnSpc>
              <a:spcBef>
                <a:spcPts val="0"/>
              </a:spcBef>
              <a:spcAft>
                <a:spcPts val="0"/>
              </a:spcAft>
              <a:buNone/>
            </a:pPr>
            <a:r>
              <a:rPr lang="es" sz="1200">
                <a:latin typeface="Helvetica Neue"/>
                <a:ea typeface="Helvetica Neue"/>
                <a:cs typeface="Helvetica Neue"/>
                <a:sym typeface="Helvetica Neue"/>
              </a:rPr>
              <a:t>DOM</a:t>
            </a:r>
            <a:endParaRPr sz="1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200">
              <a:latin typeface="Anton"/>
              <a:ea typeface="Anton"/>
              <a:cs typeface="Anton"/>
              <a:sym typeface="Anton"/>
            </a:endParaRPr>
          </a:p>
        </p:txBody>
      </p:sp>
      <p:sp>
        <p:nvSpPr>
          <p:cNvPr id="184" name="Google Shape;184;p33"/>
          <p:cNvSpPr txBox="1"/>
          <p:nvPr/>
        </p:nvSpPr>
        <p:spPr>
          <a:xfrm>
            <a:off x="345900" y="3184275"/>
            <a:ext cx="2291700" cy="505800"/>
          </a:xfrm>
          <a:prstGeom prst="rect">
            <a:avLst/>
          </a:prstGeom>
          <a:solidFill>
            <a:srgbClr val="9999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200">
                <a:latin typeface="Anton"/>
                <a:ea typeface="Anton"/>
                <a:cs typeface="Anton"/>
                <a:sym typeface="Anton"/>
              </a:rPr>
              <a:t>CLASE 10 - </a:t>
            </a:r>
            <a:endParaRPr sz="1200">
              <a:latin typeface="Anton"/>
              <a:ea typeface="Anton"/>
              <a:cs typeface="Anton"/>
              <a:sym typeface="Anton"/>
            </a:endParaRPr>
          </a:p>
          <a:p>
            <a:pPr indent="0" lvl="0" marL="0" marR="0" rtl="0" algn="l">
              <a:lnSpc>
                <a:spcPct val="100000"/>
              </a:lnSpc>
              <a:spcBef>
                <a:spcPts val="0"/>
              </a:spcBef>
              <a:spcAft>
                <a:spcPts val="0"/>
              </a:spcAft>
              <a:buNone/>
            </a:pPr>
            <a:r>
              <a:rPr lang="es" sz="1200">
                <a:latin typeface="Helvetica Neue"/>
                <a:ea typeface="Helvetica Neue"/>
                <a:cs typeface="Helvetica Neue"/>
                <a:sym typeface="Helvetica Neue"/>
              </a:rPr>
              <a:t>STORAGE &amp; JSON</a:t>
            </a:r>
            <a:endParaRPr sz="1200">
              <a:latin typeface="Helvetica Neue"/>
              <a:ea typeface="Helvetica Neue"/>
              <a:cs typeface="Helvetica Neue"/>
              <a:sym typeface="Helvetica Neue"/>
            </a:endParaRPr>
          </a:p>
        </p:txBody>
      </p:sp>
      <p:sp>
        <p:nvSpPr>
          <p:cNvPr id="185" name="Google Shape;185;p33"/>
          <p:cNvSpPr txBox="1"/>
          <p:nvPr/>
        </p:nvSpPr>
        <p:spPr>
          <a:xfrm>
            <a:off x="3166825" y="1780150"/>
            <a:ext cx="2447100" cy="24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3"/>
          <p:cNvSpPr txBox="1"/>
          <p:nvPr/>
        </p:nvSpPr>
        <p:spPr>
          <a:xfrm>
            <a:off x="3128175" y="3066050"/>
            <a:ext cx="2309100" cy="12843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rgbClr val="000000"/>
                </a:solidFill>
                <a:latin typeface="Anton"/>
                <a:ea typeface="Anton"/>
                <a:cs typeface="Anton"/>
                <a:sym typeface="Anton"/>
              </a:rPr>
              <a:t>CLASE 13 -</a:t>
            </a:r>
            <a:endParaRPr sz="1200">
              <a:solidFill>
                <a:srgbClr val="000000"/>
              </a:solidFill>
              <a:latin typeface="Anton"/>
              <a:ea typeface="Anton"/>
              <a:cs typeface="Anton"/>
              <a:sym typeface="Anton"/>
            </a:endParaRPr>
          </a:p>
          <a:p>
            <a:pPr indent="0" lvl="0" marL="0" marR="0" rtl="0" algn="l">
              <a:lnSpc>
                <a:spcPct val="100000"/>
              </a:lnSpc>
              <a:spcBef>
                <a:spcPts val="0"/>
              </a:spcBef>
              <a:spcAft>
                <a:spcPts val="0"/>
              </a:spcAft>
              <a:buNone/>
            </a:pPr>
            <a:r>
              <a:rPr lang="es" sz="1100">
                <a:solidFill>
                  <a:srgbClr val="000000"/>
                </a:solidFill>
                <a:latin typeface="Helvetica Neue"/>
                <a:ea typeface="Helvetica Neue"/>
                <a:cs typeface="Helvetica Neue"/>
                <a:sym typeface="Helvetica Neue"/>
              </a:rPr>
              <a:t>LIBRERÍAS</a:t>
            </a:r>
            <a:endParaRPr sz="1200">
              <a:solidFill>
                <a:srgbClr val="000000"/>
              </a:solidFill>
              <a:latin typeface="Anton"/>
              <a:ea typeface="Anton"/>
              <a:cs typeface="Anton"/>
              <a:sym typeface="Anton"/>
            </a:endParaRPr>
          </a:p>
          <a:p>
            <a:pPr indent="-304800" lvl="0" marL="457200" rtl="0" algn="l">
              <a:spcBef>
                <a:spcPts val="0"/>
              </a:spcBef>
              <a:spcAft>
                <a:spcPts val="0"/>
              </a:spcAft>
              <a:buClr>
                <a:srgbClr val="000000"/>
              </a:buClr>
              <a:buSzPts val="1200"/>
              <a:buFont typeface="Helvetica Neue"/>
              <a:buChar char="●"/>
            </a:pPr>
            <a:r>
              <a:rPr lang="es" sz="1200">
                <a:solidFill>
                  <a:srgbClr val="000000"/>
                </a:solidFill>
                <a:latin typeface="Helvetica Neue"/>
                <a:ea typeface="Helvetica Neue"/>
                <a:cs typeface="Helvetica Neue"/>
                <a:sym typeface="Helvetica Neue"/>
              </a:rPr>
              <a:t>Desafío entregable</a:t>
            </a:r>
            <a:endParaRPr sz="1200">
              <a:solidFill>
                <a:srgbClr val="000000"/>
              </a:solidFill>
              <a:latin typeface="Helvetica Neue"/>
              <a:ea typeface="Helvetica Neue"/>
              <a:cs typeface="Helvetica Neue"/>
              <a:sym typeface="Helvetica Neue"/>
            </a:endParaRPr>
          </a:p>
        </p:txBody>
      </p:sp>
      <p:sp>
        <p:nvSpPr>
          <p:cNvPr id="187" name="Google Shape;187;p33"/>
          <p:cNvSpPr txBox="1"/>
          <p:nvPr/>
        </p:nvSpPr>
        <p:spPr>
          <a:xfrm>
            <a:off x="3128175" y="1974050"/>
            <a:ext cx="2309100" cy="1092000"/>
          </a:xfrm>
          <a:prstGeom prst="rect">
            <a:avLst/>
          </a:prstGeom>
          <a:solidFill>
            <a:schemeClr val="dk1"/>
          </a:solidFill>
          <a:ln cap="flat" cmpd="sng" w="38100">
            <a:solidFill>
              <a:srgbClr val="3CEFA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lt1"/>
                </a:solidFill>
                <a:latin typeface="Anton"/>
                <a:ea typeface="Anton"/>
                <a:cs typeface="Anton"/>
                <a:sym typeface="Anton"/>
              </a:rPr>
              <a:t>CLASE 12 - </a:t>
            </a:r>
            <a:endParaRPr sz="1600">
              <a:solidFill>
                <a:schemeClr val="lt1"/>
              </a:solidFill>
              <a:latin typeface="Anton"/>
              <a:ea typeface="Anton"/>
              <a:cs typeface="Anton"/>
              <a:sym typeface="Anton"/>
            </a:endParaRPr>
          </a:p>
          <a:p>
            <a:pPr indent="0" lvl="0" marL="0" rtl="0" algn="l">
              <a:lnSpc>
                <a:spcPct val="115000"/>
              </a:lnSpc>
              <a:spcBef>
                <a:spcPts val="0"/>
              </a:spcBef>
              <a:spcAft>
                <a:spcPts val="0"/>
              </a:spcAft>
              <a:buNone/>
            </a:pPr>
            <a:r>
              <a:rPr lang="es" sz="1500">
                <a:solidFill>
                  <a:schemeClr val="lt1"/>
                </a:solidFill>
                <a:latin typeface="Helvetica Neue"/>
                <a:ea typeface="Helvetica Neue"/>
                <a:cs typeface="Helvetica Neue"/>
                <a:sym typeface="Helvetica Neue"/>
              </a:rPr>
              <a:t>OPERADORES AVANZADOS</a:t>
            </a:r>
            <a:endParaRPr sz="1600">
              <a:solidFill>
                <a:schemeClr val="lt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100">
              <a:solidFill>
                <a:schemeClr val="lt1"/>
              </a:solidFill>
              <a:highlight>
                <a:srgbClr val="FFFFFF"/>
              </a:highlight>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200">
              <a:solidFill>
                <a:schemeClr val="lt1"/>
              </a:solidFill>
              <a:latin typeface="Anton"/>
              <a:ea typeface="Anton"/>
              <a:cs typeface="Anton"/>
              <a:sym typeface="Anto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6"/>
          <p:cNvSpPr txBox="1"/>
          <p:nvPr/>
        </p:nvSpPr>
        <p:spPr>
          <a:xfrm>
            <a:off x="268575" y="1550850"/>
            <a:ext cx="4431900" cy="10209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Puedo hacer esto con el operador spread definiendo rest parameters, lo que significa que mi función va a recibir una cantidad indeterminada de parámetros, pero los va a agrupar dentro de un array con el nombre que defina, y con eso trabajará dentro:</a:t>
            </a:r>
            <a:endParaRPr sz="1700">
              <a:solidFill>
                <a:schemeClr val="dk1"/>
              </a:solidFill>
              <a:latin typeface="Helvetica Neue Light"/>
              <a:ea typeface="Helvetica Neue Light"/>
              <a:cs typeface="Helvetica Neue Light"/>
              <a:sym typeface="Helvetica Neue Light"/>
            </a:endParaRPr>
          </a:p>
          <a:p>
            <a:pPr indent="0" lvl="0" marL="0" rtl="0" algn="ctr">
              <a:lnSpc>
                <a:spcPct val="135714"/>
              </a:lnSpc>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p:txBody>
      </p:sp>
      <p:sp>
        <p:nvSpPr>
          <p:cNvPr id="643" name="Google Shape;643;p96"/>
          <p:cNvSpPr txBox="1"/>
          <p:nvPr/>
        </p:nvSpPr>
        <p:spPr>
          <a:xfrm>
            <a:off x="268575" y="577475"/>
            <a:ext cx="4660200" cy="375900"/>
          </a:xfrm>
          <a:prstGeom prst="rect">
            <a:avLst/>
          </a:prstGeom>
          <a:solidFill>
            <a:srgbClr val="3CEFAB"/>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i="1" lang="es" sz="2000">
                <a:latin typeface="Anton"/>
                <a:ea typeface="Anton"/>
                <a:cs typeface="Anton"/>
                <a:sym typeface="Anton"/>
              </a:rPr>
              <a:t>Rest Parameters</a:t>
            </a:r>
            <a:endParaRPr i="1" sz="2000">
              <a:latin typeface="Anton"/>
              <a:ea typeface="Anton"/>
              <a:cs typeface="Anton"/>
              <a:sym typeface="Anton"/>
            </a:endParaRPr>
          </a:p>
          <a:p>
            <a:pPr indent="0" lvl="0" marL="0" marR="0" rtl="0" algn="r">
              <a:lnSpc>
                <a:spcPct val="100000"/>
              </a:lnSpc>
              <a:spcBef>
                <a:spcPts val="0"/>
              </a:spcBef>
              <a:spcAft>
                <a:spcPts val="0"/>
              </a:spcAft>
              <a:buNone/>
            </a:pPr>
            <a:r>
              <a:t/>
            </a:r>
            <a:endParaRPr i="1" sz="2000">
              <a:latin typeface="Anton"/>
              <a:ea typeface="Anton"/>
              <a:cs typeface="Anton"/>
              <a:sym typeface="Anton"/>
            </a:endParaRPr>
          </a:p>
        </p:txBody>
      </p:sp>
      <p:sp>
        <p:nvSpPr>
          <p:cNvPr id="644" name="Google Shape;644;p96"/>
          <p:cNvSpPr txBox="1"/>
          <p:nvPr/>
        </p:nvSpPr>
        <p:spPr>
          <a:xfrm>
            <a:off x="4928625" y="0"/>
            <a:ext cx="4215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function</a:t>
            </a:r>
            <a:r>
              <a:rPr lang="es" sz="1250">
                <a:solidFill>
                  <a:srgbClr val="D4D4D4"/>
                </a:solidFill>
                <a:latin typeface="Courier New"/>
                <a:ea typeface="Courier New"/>
                <a:cs typeface="Courier New"/>
                <a:sym typeface="Courier New"/>
              </a:rPr>
              <a:t> </a:t>
            </a: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numeros</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numeros</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B5CEA8"/>
                </a:solidFill>
                <a:latin typeface="Courier New"/>
                <a:ea typeface="Courier New"/>
                <a:cs typeface="Courier New"/>
                <a:sym typeface="Courier New"/>
              </a:rPr>
              <a:t>4</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2</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[ 4, 2 ]</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B5CEA8"/>
                </a:solidFill>
                <a:latin typeface="Courier New"/>
                <a:ea typeface="Courier New"/>
                <a:cs typeface="Courier New"/>
                <a:sym typeface="Courier New"/>
              </a:rPr>
              <a:t>10</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15</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30</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5</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[ 10, 15, 30, 5 ]</a:t>
            </a:r>
            <a:endParaRPr sz="16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97"/>
          <p:cNvSpPr txBox="1"/>
          <p:nvPr/>
        </p:nvSpPr>
        <p:spPr>
          <a:xfrm>
            <a:off x="268575" y="1282250"/>
            <a:ext cx="4431900" cy="10209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Vemos que con esta sintaxis el parámetro </a:t>
            </a:r>
            <a:r>
              <a:rPr b="1" lang="es" sz="1700">
                <a:solidFill>
                  <a:schemeClr val="dk1"/>
                </a:solidFill>
                <a:latin typeface="Helvetica Neue"/>
                <a:ea typeface="Helvetica Neue"/>
                <a:cs typeface="Helvetica Neue"/>
                <a:sym typeface="Helvetica Neue"/>
              </a:rPr>
              <a:t>…</a:t>
            </a:r>
            <a:r>
              <a:rPr b="1" lang="es" sz="1700">
                <a:solidFill>
                  <a:schemeClr val="dk1"/>
                </a:solidFill>
                <a:latin typeface="Helvetica Neue"/>
                <a:ea typeface="Helvetica Neue"/>
                <a:cs typeface="Helvetica Neue"/>
                <a:sym typeface="Helvetica Neue"/>
              </a:rPr>
              <a:t>números</a:t>
            </a:r>
            <a:r>
              <a:rPr lang="es" sz="1700">
                <a:solidFill>
                  <a:schemeClr val="dk1"/>
                </a:solidFill>
                <a:latin typeface="Helvetica Neue Light"/>
                <a:ea typeface="Helvetica Neue Light"/>
                <a:cs typeface="Helvetica Neue Light"/>
                <a:sym typeface="Helvetica Neue Light"/>
              </a:rPr>
              <a:t> se define como un array donde se guardan todos los argumentos enviados que coincidan con esa posición.</a:t>
            </a:r>
            <a:endParaRPr sz="1700">
              <a:solidFill>
                <a:schemeClr val="dk1"/>
              </a:solidFill>
              <a:latin typeface="Helvetica Neue Light"/>
              <a:ea typeface="Helvetica Neue Light"/>
              <a:cs typeface="Helvetica Neue Light"/>
              <a:sym typeface="Helvetica Neue Light"/>
            </a:endParaRPr>
          </a:p>
          <a:p>
            <a:pPr indent="0" lvl="0" marL="0" rtl="0" algn="ctr">
              <a:lnSpc>
                <a:spcPct val="135714"/>
              </a:lnSpc>
              <a:spcBef>
                <a:spcPts val="0"/>
              </a:spcBef>
              <a:spcAft>
                <a:spcPts val="0"/>
              </a:spcAft>
              <a:buNone/>
            </a:pPr>
            <a:r>
              <a:t/>
            </a:r>
            <a:endParaRPr sz="1200">
              <a:solidFill>
                <a:schemeClr val="dk1"/>
              </a:solidFill>
              <a:latin typeface="Helvetica Neue Light"/>
              <a:ea typeface="Helvetica Neue Light"/>
              <a:cs typeface="Helvetica Neue Light"/>
              <a:sym typeface="Helvetica Neue Light"/>
            </a:endParaRPr>
          </a:p>
          <a:p>
            <a:pPr indent="0" lvl="0" marL="0" rtl="0" algn="ctr">
              <a:lnSpc>
                <a:spcPct val="135714"/>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De esta forma podemos escribir funciones que reciban múltiples parámetros, sin saber con precisión cuántos serán, pudiendo trabajarlos luego como un array dentro de la función.</a:t>
            </a:r>
            <a:endParaRPr sz="1700">
              <a:solidFill>
                <a:schemeClr val="dk1"/>
              </a:solidFill>
              <a:latin typeface="Helvetica Neue Light"/>
              <a:ea typeface="Helvetica Neue Light"/>
              <a:cs typeface="Helvetica Neue Light"/>
              <a:sym typeface="Helvetica Neue Light"/>
            </a:endParaRPr>
          </a:p>
          <a:p>
            <a:pPr indent="0" lvl="0" marL="0" rtl="0" algn="ctr">
              <a:lnSpc>
                <a:spcPct val="135714"/>
              </a:lnSpc>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p:txBody>
      </p:sp>
      <p:sp>
        <p:nvSpPr>
          <p:cNvPr id="650" name="Google Shape;650;p97"/>
          <p:cNvSpPr txBox="1"/>
          <p:nvPr/>
        </p:nvSpPr>
        <p:spPr>
          <a:xfrm>
            <a:off x="268575" y="429750"/>
            <a:ext cx="4660200" cy="402900"/>
          </a:xfrm>
          <a:prstGeom prst="rect">
            <a:avLst/>
          </a:prstGeom>
          <a:solidFill>
            <a:srgbClr val="3CEFAB"/>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i="1" lang="es" sz="2000">
                <a:latin typeface="Anton"/>
                <a:ea typeface="Anton"/>
                <a:cs typeface="Anton"/>
                <a:sym typeface="Anton"/>
              </a:rPr>
              <a:t>Rest Parameters</a:t>
            </a:r>
            <a:endParaRPr i="1" sz="2000">
              <a:latin typeface="Anton"/>
              <a:ea typeface="Anton"/>
              <a:cs typeface="Anton"/>
              <a:sym typeface="Anton"/>
            </a:endParaRPr>
          </a:p>
          <a:p>
            <a:pPr indent="0" lvl="0" marL="0" marR="0" rtl="0" algn="r">
              <a:lnSpc>
                <a:spcPct val="100000"/>
              </a:lnSpc>
              <a:spcBef>
                <a:spcPts val="0"/>
              </a:spcBef>
              <a:spcAft>
                <a:spcPts val="0"/>
              </a:spcAft>
              <a:buNone/>
            </a:pPr>
            <a:r>
              <a:t/>
            </a:r>
            <a:endParaRPr i="1" sz="2000">
              <a:latin typeface="Anton"/>
              <a:ea typeface="Anton"/>
              <a:cs typeface="Anton"/>
              <a:sym typeface="Anton"/>
            </a:endParaRPr>
          </a:p>
        </p:txBody>
      </p:sp>
      <p:sp>
        <p:nvSpPr>
          <p:cNvPr id="651" name="Google Shape;651;p97"/>
          <p:cNvSpPr txBox="1"/>
          <p:nvPr/>
        </p:nvSpPr>
        <p:spPr>
          <a:xfrm>
            <a:off x="4928625" y="0"/>
            <a:ext cx="4215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function</a:t>
            </a:r>
            <a:r>
              <a:rPr lang="es" sz="1250">
                <a:solidFill>
                  <a:srgbClr val="D4D4D4"/>
                </a:solidFill>
                <a:latin typeface="Courier New"/>
                <a:ea typeface="Courier New"/>
                <a:cs typeface="Courier New"/>
                <a:sym typeface="Courier New"/>
              </a:rPr>
              <a:t> </a:t>
            </a: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numeros</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numeros</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B5CEA8"/>
                </a:solidFill>
                <a:latin typeface="Courier New"/>
                <a:ea typeface="Courier New"/>
                <a:cs typeface="Courier New"/>
                <a:sym typeface="Courier New"/>
              </a:rPr>
              <a:t>4</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2</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[ 4, 2 ]</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B5CEA8"/>
                </a:solidFill>
                <a:latin typeface="Courier New"/>
                <a:ea typeface="Courier New"/>
                <a:cs typeface="Courier New"/>
                <a:sym typeface="Courier New"/>
              </a:rPr>
              <a:t>10</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15</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30</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5</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[ 10, 15, 30, 5 ]</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8"/>
          <p:cNvSpPr txBox="1"/>
          <p:nvPr/>
        </p:nvSpPr>
        <p:spPr>
          <a:xfrm>
            <a:off x="1120650" y="1030050"/>
            <a:ext cx="6902700" cy="10209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Siguiendo el ejemplo anterior, podemos tomar este array numeros y retornar la suma de todos los elementos que reciba con un reduce:</a:t>
            </a:r>
            <a:endParaRPr sz="1700">
              <a:solidFill>
                <a:schemeClr val="dk1"/>
              </a:solidFill>
              <a:latin typeface="Helvetica Neue Light"/>
              <a:ea typeface="Helvetica Neue Light"/>
              <a:cs typeface="Helvetica Neue Light"/>
              <a:sym typeface="Helvetica Neue Light"/>
            </a:endParaRPr>
          </a:p>
          <a:p>
            <a:pPr indent="0" lvl="0" marL="0" rtl="0" algn="ctr">
              <a:lnSpc>
                <a:spcPct val="135714"/>
              </a:lnSpc>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p:txBody>
      </p:sp>
      <p:sp>
        <p:nvSpPr>
          <p:cNvPr id="657" name="Google Shape;657;p98"/>
          <p:cNvSpPr txBox="1"/>
          <p:nvPr/>
        </p:nvSpPr>
        <p:spPr>
          <a:xfrm>
            <a:off x="765475" y="376050"/>
            <a:ext cx="8378400" cy="375900"/>
          </a:xfrm>
          <a:prstGeom prst="rect">
            <a:avLst/>
          </a:prstGeom>
          <a:solidFill>
            <a:srgbClr val="3CEFAB"/>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i="1" lang="es" sz="2000">
                <a:latin typeface="Anton"/>
                <a:ea typeface="Anton"/>
                <a:cs typeface="Anton"/>
                <a:sym typeface="Anton"/>
              </a:rPr>
              <a:t>Rest Parameters</a:t>
            </a:r>
            <a:endParaRPr i="1" sz="2000">
              <a:latin typeface="Anton"/>
              <a:ea typeface="Anton"/>
              <a:cs typeface="Anton"/>
              <a:sym typeface="Anton"/>
            </a:endParaRPr>
          </a:p>
          <a:p>
            <a:pPr indent="0" lvl="0" marL="0" marR="0" rtl="0" algn="r">
              <a:lnSpc>
                <a:spcPct val="100000"/>
              </a:lnSpc>
              <a:spcBef>
                <a:spcPts val="0"/>
              </a:spcBef>
              <a:spcAft>
                <a:spcPts val="0"/>
              </a:spcAft>
              <a:buNone/>
            </a:pPr>
            <a:r>
              <a:t/>
            </a:r>
            <a:endParaRPr i="1" sz="2000">
              <a:latin typeface="Anton"/>
              <a:ea typeface="Anton"/>
              <a:cs typeface="Anton"/>
              <a:sym typeface="Anton"/>
            </a:endParaRPr>
          </a:p>
        </p:txBody>
      </p:sp>
      <p:sp>
        <p:nvSpPr>
          <p:cNvPr id="658" name="Google Shape;658;p98"/>
          <p:cNvSpPr txBox="1"/>
          <p:nvPr/>
        </p:nvSpPr>
        <p:spPr>
          <a:xfrm>
            <a:off x="1826400" y="2131525"/>
            <a:ext cx="5801400" cy="219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i="1" lang="es" sz="1350">
                <a:solidFill>
                  <a:srgbClr val="569CD6"/>
                </a:solidFill>
                <a:latin typeface="Courier New"/>
                <a:ea typeface="Courier New"/>
                <a:cs typeface="Courier New"/>
                <a:sym typeface="Courier New"/>
              </a:rPr>
              <a:t>function</a:t>
            </a:r>
            <a:r>
              <a:rPr i="1" lang="es" sz="1350">
                <a:solidFill>
                  <a:srgbClr val="D4D4D4"/>
                </a:solidFill>
                <a:latin typeface="Courier New"/>
                <a:ea typeface="Courier New"/>
                <a:cs typeface="Courier New"/>
                <a:sym typeface="Courier New"/>
              </a:rPr>
              <a:t> </a:t>
            </a:r>
            <a:r>
              <a:rPr i="1" lang="es" sz="1350">
                <a:solidFill>
                  <a:srgbClr val="DCDCAA"/>
                </a:solidFill>
                <a:latin typeface="Courier New"/>
                <a:ea typeface="Courier New"/>
                <a:cs typeface="Courier New"/>
                <a:sym typeface="Courier New"/>
              </a:rPr>
              <a:t>sumar</a:t>
            </a:r>
            <a:r>
              <a:rPr i="1" lang="es" sz="1350">
                <a:solidFill>
                  <a:srgbClr val="D4D4D4"/>
                </a:solidFill>
                <a:latin typeface="Courier New"/>
                <a:ea typeface="Courier New"/>
                <a:cs typeface="Courier New"/>
                <a:sym typeface="Courier New"/>
              </a:rPr>
              <a:t>(...</a:t>
            </a:r>
            <a:r>
              <a:rPr i="1" lang="es" sz="1350">
                <a:solidFill>
                  <a:srgbClr val="9CDCFE"/>
                </a:solidFill>
                <a:latin typeface="Courier New"/>
                <a:ea typeface="Courier New"/>
                <a:cs typeface="Courier New"/>
                <a:sym typeface="Courier New"/>
              </a:rPr>
              <a:t>numeros</a:t>
            </a:r>
            <a:r>
              <a:rPr i="1" lang="es" sz="1350">
                <a:solidFill>
                  <a:srgbClr val="D4D4D4"/>
                </a:solidFill>
                <a:latin typeface="Courier New"/>
                <a:ea typeface="Courier New"/>
                <a:cs typeface="Courier New"/>
                <a:sym typeface="Courier New"/>
              </a:rPr>
              <a:t>) {</a:t>
            </a:r>
            <a:endParaRPr i="1"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i="1" lang="es" sz="1350">
                <a:solidFill>
                  <a:srgbClr val="D4D4D4"/>
                </a:solidFill>
                <a:latin typeface="Courier New"/>
                <a:ea typeface="Courier New"/>
                <a:cs typeface="Courier New"/>
                <a:sym typeface="Courier New"/>
              </a:rPr>
              <a:t>    </a:t>
            </a:r>
            <a:r>
              <a:rPr i="1" lang="es" sz="1350">
                <a:solidFill>
                  <a:srgbClr val="C586C0"/>
                </a:solidFill>
                <a:latin typeface="Courier New"/>
                <a:ea typeface="Courier New"/>
                <a:cs typeface="Courier New"/>
                <a:sym typeface="Courier New"/>
              </a:rPr>
              <a:t>return</a:t>
            </a:r>
            <a:r>
              <a:rPr i="1" lang="es" sz="1350">
                <a:solidFill>
                  <a:srgbClr val="D4D4D4"/>
                </a:solidFill>
                <a:latin typeface="Courier New"/>
                <a:ea typeface="Courier New"/>
                <a:cs typeface="Courier New"/>
                <a:sym typeface="Courier New"/>
              </a:rPr>
              <a:t> </a:t>
            </a:r>
            <a:r>
              <a:rPr i="1" lang="es" sz="1350">
                <a:solidFill>
                  <a:srgbClr val="9CDCFE"/>
                </a:solidFill>
                <a:latin typeface="Courier New"/>
                <a:ea typeface="Courier New"/>
                <a:cs typeface="Courier New"/>
                <a:sym typeface="Courier New"/>
              </a:rPr>
              <a:t>numeros</a:t>
            </a:r>
            <a:r>
              <a:rPr i="1" lang="es" sz="1350">
                <a:solidFill>
                  <a:srgbClr val="D4D4D4"/>
                </a:solidFill>
                <a:latin typeface="Courier New"/>
                <a:ea typeface="Courier New"/>
                <a:cs typeface="Courier New"/>
                <a:sym typeface="Courier New"/>
              </a:rPr>
              <a:t>.</a:t>
            </a:r>
            <a:r>
              <a:rPr i="1" lang="es" sz="1350">
                <a:solidFill>
                  <a:srgbClr val="DCDCAA"/>
                </a:solidFill>
                <a:latin typeface="Courier New"/>
                <a:ea typeface="Courier New"/>
                <a:cs typeface="Courier New"/>
                <a:sym typeface="Courier New"/>
              </a:rPr>
              <a:t>reduce</a:t>
            </a:r>
            <a:r>
              <a:rPr i="1" lang="es" sz="1350">
                <a:solidFill>
                  <a:srgbClr val="D4D4D4"/>
                </a:solidFill>
                <a:latin typeface="Courier New"/>
                <a:ea typeface="Courier New"/>
                <a:cs typeface="Courier New"/>
                <a:sym typeface="Courier New"/>
              </a:rPr>
              <a:t>((</a:t>
            </a:r>
            <a:r>
              <a:rPr i="1" lang="es" sz="1350">
                <a:solidFill>
                  <a:srgbClr val="9CDCFE"/>
                </a:solidFill>
                <a:latin typeface="Courier New"/>
                <a:ea typeface="Courier New"/>
                <a:cs typeface="Courier New"/>
                <a:sym typeface="Courier New"/>
              </a:rPr>
              <a:t>acc</a:t>
            </a:r>
            <a:r>
              <a:rPr i="1" lang="es" sz="1350">
                <a:solidFill>
                  <a:srgbClr val="D4D4D4"/>
                </a:solidFill>
                <a:latin typeface="Courier New"/>
                <a:ea typeface="Courier New"/>
                <a:cs typeface="Courier New"/>
                <a:sym typeface="Courier New"/>
              </a:rPr>
              <a:t>, </a:t>
            </a:r>
            <a:r>
              <a:rPr i="1" lang="es" sz="1350">
                <a:solidFill>
                  <a:srgbClr val="9CDCFE"/>
                </a:solidFill>
                <a:latin typeface="Courier New"/>
                <a:ea typeface="Courier New"/>
                <a:cs typeface="Courier New"/>
                <a:sym typeface="Courier New"/>
              </a:rPr>
              <a:t>n</a:t>
            </a:r>
            <a:r>
              <a:rPr i="1" lang="es" sz="1350">
                <a:solidFill>
                  <a:srgbClr val="D4D4D4"/>
                </a:solidFill>
                <a:latin typeface="Courier New"/>
                <a:ea typeface="Courier New"/>
                <a:cs typeface="Courier New"/>
                <a:sym typeface="Courier New"/>
              </a:rPr>
              <a:t>) </a:t>
            </a:r>
            <a:r>
              <a:rPr i="1" lang="es" sz="1350">
                <a:solidFill>
                  <a:srgbClr val="569CD6"/>
                </a:solidFill>
                <a:latin typeface="Courier New"/>
                <a:ea typeface="Courier New"/>
                <a:cs typeface="Courier New"/>
                <a:sym typeface="Courier New"/>
              </a:rPr>
              <a:t>=&gt;</a:t>
            </a:r>
            <a:r>
              <a:rPr i="1" lang="es" sz="1350">
                <a:solidFill>
                  <a:srgbClr val="D4D4D4"/>
                </a:solidFill>
                <a:latin typeface="Courier New"/>
                <a:ea typeface="Courier New"/>
                <a:cs typeface="Courier New"/>
                <a:sym typeface="Courier New"/>
              </a:rPr>
              <a:t> </a:t>
            </a:r>
            <a:r>
              <a:rPr i="1" lang="es" sz="1350">
                <a:solidFill>
                  <a:srgbClr val="9CDCFE"/>
                </a:solidFill>
                <a:latin typeface="Courier New"/>
                <a:ea typeface="Courier New"/>
                <a:cs typeface="Courier New"/>
                <a:sym typeface="Courier New"/>
              </a:rPr>
              <a:t>acc</a:t>
            </a:r>
            <a:r>
              <a:rPr i="1" lang="es" sz="1350">
                <a:solidFill>
                  <a:srgbClr val="D4D4D4"/>
                </a:solidFill>
                <a:latin typeface="Courier New"/>
                <a:ea typeface="Courier New"/>
                <a:cs typeface="Courier New"/>
                <a:sym typeface="Courier New"/>
              </a:rPr>
              <a:t> + </a:t>
            </a:r>
            <a:r>
              <a:rPr i="1" lang="es" sz="1350">
                <a:solidFill>
                  <a:srgbClr val="9CDCFE"/>
                </a:solidFill>
                <a:latin typeface="Courier New"/>
                <a:ea typeface="Courier New"/>
                <a:cs typeface="Courier New"/>
                <a:sym typeface="Courier New"/>
              </a:rPr>
              <a:t>n</a:t>
            </a:r>
            <a:r>
              <a:rPr i="1" lang="es" sz="1350">
                <a:solidFill>
                  <a:srgbClr val="D4D4D4"/>
                </a:solidFill>
                <a:latin typeface="Courier New"/>
                <a:ea typeface="Courier New"/>
                <a:cs typeface="Courier New"/>
                <a:sym typeface="Courier New"/>
              </a:rPr>
              <a:t>, </a:t>
            </a:r>
            <a:r>
              <a:rPr i="1" lang="es" sz="1350">
                <a:solidFill>
                  <a:srgbClr val="B5CEA8"/>
                </a:solidFill>
                <a:latin typeface="Courier New"/>
                <a:ea typeface="Courier New"/>
                <a:cs typeface="Courier New"/>
                <a:sym typeface="Courier New"/>
              </a:rPr>
              <a:t>0</a:t>
            </a:r>
            <a:r>
              <a:rPr i="1" lang="es" sz="1350">
                <a:solidFill>
                  <a:srgbClr val="D4D4D4"/>
                </a:solidFill>
                <a:latin typeface="Courier New"/>
                <a:ea typeface="Courier New"/>
                <a:cs typeface="Courier New"/>
                <a:sym typeface="Courier New"/>
              </a:rPr>
              <a:t>)</a:t>
            </a:r>
            <a:endParaRPr i="1"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i="1" lang="es" sz="1350">
                <a:solidFill>
                  <a:srgbClr val="D4D4D4"/>
                </a:solidFill>
                <a:latin typeface="Courier New"/>
                <a:ea typeface="Courier New"/>
                <a:cs typeface="Courier New"/>
                <a:sym typeface="Courier New"/>
              </a:rPr>
              <a:t>}</a:t>
            </a:r>
            <a:endParaRPr i="1"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i="1"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i="1" lang="es" sz="1350">
                <a:solidFill>
                  <a:srgbClr val="9CDCFE"/>
                </a:solidFill>
                <a:latin typeface="Courier New"/>
                <a:ea typeface="Courier New"/>
                <a:cs typeface="Courier New"/>
                <a:sym typeface="Courier New"/>
              </a:rPr>
              <a:t>console</a:t>
            </a:r>
            <a:r>
              <a:rPr i="1" lang="es" sz="1350">
                <a:solidFill>
                  <a:srgbClr val="D4D4D4"/>
                </a:solidFill>
                <a:latin typeface="Courier New"/>
                <a:ea typeface="Courier New"/>
                <a:cs typeface="Courier New"/>
                <a:sym typeface="Courier New"/>
              </a:rPr>
              <a:t>.</a:t>
            </a:r>
            <a:r>
              <a:rPr i="1" lang="es" sz="1350">
                <a:solidFill>
                  <a:srgbClr val="DCDCAA"/>
                </a:solidFill>
                <a:latin typeface="Courier New"/>
                <a:ea typeface="Courier New"/>
                <a:cs typeface="Courier New"/>
                <a:sym typeface="Courier New"/>
              </a:rPr>
              <a:t>log</a:t>
            </a:r>
            <a:r>
              <a:rPr i="1" lang="es" sz="1350">
                <a:solidFill>
                  <a:srgbClr val="D4D4D4"/>
                </a:solidFill>
                <a:latin typeface="Courier New"/>
                <a:ea typeface="Courier New"/>
                <a:cs typeface="Courier New"/>
                <a:sym typeface="Courier New"/>
              </a:rPr>
              <a:t>( </a:t>
            </a:r>
            <a:r>
              <a:rPr i="1" lang="es" sz="1350">
                <a:solidFill>
                  <a:srgbClr val="DCDCAA"/>
                </a:solidFill>
                <a:latin typeface="Courier New"/>
                <a:ea typeface="Courier New"/>
                <a:cs typeface="Courier New"/>
                <a:sym typeface="Courier New"/>
              </a:rPr>
              <a:t>sumar</a:t>
            </a:r>
            <a:r>
              <a:rPr i="1" lang="es" sz="1350">
                <a:solidFill>
                  <a:srgbClr val="D4D4D4"/>
                </a:solidFill>
                <a:latin typeface="Courier New"/>
                <a:ea typeface="Courier New"/>
                <a:cs typeface="Courier New"/>
                <a:sym typeface="Courier New"/>
              </a:rPr>
              <a:t>(</a:t>
            </a:r>
            <a:r>
              <a:rPr i="1" lang="es" sz="1350">
                <a:solidFill>
                  <a:srgbClr val="B5CEA8"/>
                </a:solidFill>
                <a:latin typeface="Courier New"/>
                <a:ea typeface="Courier New"/>
                <a:cs typeface="Courier New"/>
                <a:sym typeface="Courier New"/>
              </a:rPr>
              <a:t>4</a:t>
            </a:r>
            <a:r>
              <a:rPr i="1" lang="es" sz="1350">
                <a:solidFill>
                  <a:srgbClr val="D4D4D4"/>
                </a:solidFill>
                <a:latin typeface="Courier New"/>
                <a:ea typeface="Courier New"/>
                <a:cs typeface="Courier New"/>
                <a:sym typeface="Courier New"/>
              </a:rPr>
              <a:t>, </a:t>
            </a:r>
            <a:r>
              <a:rPr i="1" lang="es" sz="1350">
                <a:solidFill>
                  <a:srgbClr val="B5CEA8"/>
                </a:solidFill>
                <a:latin typeface="Courier New"/>
                <a:ea typeface="Courier New"/>
                <a:cs typeface="Courier New"/>
                <a:sym typeface="Courier New"/>
              </a:rPr>
              <a:t>2</a:t>
            </a:r>
            <a:r>
              <a:rPr i="1" lang="es" sz="1350">
                <a:solidFill>
                  <a:srgbClr val="D4D4D4"/>
                </a:solidFill>
                <a:latin typeface="Courier New"/>
                <a:ea typeface="Courier New"/>
                <a:cs typeface="Courier New"/>
                <a:sym typeface="Courier New"/>
              </a:rPr>
              <a:t>) ) </a:t>
            </a:r>
            <a:r>
              <a:rPr i="1" lang="es" sz="1350">
                <a:solidFill>
                  <a:srgbClr val="6A9955"/>
                </a:solidFill>
                <a:latin typeface="Courier New"/>
                <a:ea typeface="Courier New"/>
                <a:cs typeface="Courier New"/>
                <a:sym typeface="Courier New"/>
              </a:rPr>
              <a:t>// 6</a:t>
            </a:r>
            <a:endParaRPr i="1"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i="1" lang="es" sz="1350">
                <a:solidFill>
                  <a:srgbClr val="9CDCFE"/>
                </a:solidFill>
                <a:latin typeface="Courier New"/>
                <a:ea typeface="Courier New"/>
                <a:cs typeface="Courier New"/>
                <a:sym typeface="Courier New"/>
              </a:rPr>
              <a:t>console</a:t>
            </a:r>
            <a:r>
              <a:rPr i="1" lang="es" sz="1350">
                <a:solidFill>
                  <a:srgbClr val="D4D4D4"/>
                </a:solidFill>
                <a:latin typeface="Courier New"/>
                <a:ea typeface="Courier New"/>
                <a:cs typeface="Courier New"/>
                <a:sym typeface="Courier New"/>
              </a:rPr>
              <a:t>.</a:t>
            </a:r>
            <a:r>
              <a:rPr i="1" lang="es" sz="1350">
                <a:solidFill>
                  <a:srgbClr val="DCDCAA"/>
                </a:solidFill>
                <a:latin typeface="Courier New"/>
                <a:ea typeface="Courier New"/>
                <a:cs typeface="Courier New"/>
                <a:sym typeface="Courier New"/>
              </a:rPr>
              <a:t>log</a:t>
            </a:r>
            <a:r>
              <a:rPr i="1" lang="es" sz="1350">
                <a:solidFill>
                  <a:srgbClr val="D4D4D4"/>
                </a:solidFill>
                <a:latin typeface="Courier New"/>
                <a:ea typeface="Courier New"/>
                <a:cs typeface="Courier New"/>
                <a:sym typeface="Courier New"/>
              </a:rPr>
              <a:t>( </a:t>
            </a:r>
            <a:r>
              <a:rPr i="1" lang="es" sz="1350">
                <a:solidFill>
                  <a:srgbClr val="DCDCAA"/>
                </a:solidFill>
                <a:latin typeface="Courier New"/>
                <a:ea typeface="Courier New"/>
                <a:cs typeface="Courier New"/>
                <a:sym typeface="Courier New"/>
              </a:rPr>
              <a:t>sumar</a:t>
            </a:r>
            <a:r>
              <a:rPr i="1" lang="es" sz="1350">
                <a:solidFill>
                  <a:srgbClr val="D4D4D4"/>
                </a:solidFill>
                <a:latin typeface="Courier New"/>
                <a:ea typeface="Courier New"/>
                <a:cs typeface="Courier New"/>
                <a:sym typeface="Courier New"/>
              </a:rPr>
              <a:t>(</a:t>
            </a:r>
            <a:r>
              <a:rPr i="1" lang="es" sz="1350">
                <a:solidFill>
                  <a:srgbClr val="B5CEA8"/>
                </a:solidFill>
                <a:latin typeface="Courier New"/>
                <a:ea typeface="Courier New"/>
                <a:cs typeface="Courier New"/>
                <a:sym typeface="Courier New"/>
              </a:rPr>
              <a:t>10</a:t>
            </a:r>
            <a:r>
              <a:rPr i="1" lang="es" sz="1350">
                <a:solidFill>
                  <a:srgbClr val="D4D4D4"/>
                </a:solidFill>
                <a:latin typeface="Courier New"/>
                <a:ea typeface="Courier New"/>
                <a:cs typeface="Courier New"/>
                <a:sym typeface="Courier New"/>
              </a:rPr>
              <a:t>, </a:t>
            </a:r>
            <a:r>
              <a:rPr i="1" lang="es" sz="1350">
                <a:solidFill>
                  <a:srgbClr val="B5CEA8"/>
                </a:solidFill>
                <a:latin typeface="Courier New"/>
                <a:ea typeface="Courier New"/>
                <a:cs typeface="Courier New"/>
                <a:sym typeface="Courier New"/>
              </a:rPr>
              <a:t>15</a:t>
            </a:r>
            <a:r>
              <a:rPr i="1" lang="es" sz="1350">
                <a:solidFill>
                  <a:srgbClr val="D4D4D4"/>
                </a:solidFill>
                <a:latin typeface="Courier New"/>
                <a:ea typeface="Courier New"/>
                <a:cs typeface="Courier New"/>
                <a:sym typeface="Courier New"/>
              </a:rPr>
              <a:t>, </a:t>
            </a:r>
            <a:r>
              <a:rPr i="1" lang="es" sz="1350">
                <a:solidFill>
                  <a:srgbClr val="B5CEA8"/>
                </a:solidFill>
                <a:latin typeface="Courier New"/>
                <a:ea typeface="Courier New"/>
                <a:cs typeface="Courier New"/>
                <a:sym typeface="Courier New"/>
              </a:rPr>
              <a:t>30</a:t>
            </a:r>
            <a:r>
              <a:rPr i="1" lang="es" sz="1350">
                <a:solidFill>
                  <a:srgbClr val="D4D4D4"/>
                </a:solidFill>
                <a:latin typeface="Courier New"/>
                <a:ea typeface="Courier New"/>
                <a:cs typeface="Courier New"/>
                <a:sym typeface="Courier New"/>
              </a:rPr>
              <a:t>, </a:t>
            </a:r>
            <a:r>
              <a:rPr i="1" lang="es" sz="1350">
                <a:solidFill>
                  <a:srgbClr val="B5CEA8"/>
                </a:solidFill>
                <a:latin typeface="Courier New"/>
                <a:ea typeface="Courier New"/>
                <a:cs typeface="Courier New"/>
                <a:sym typeface="Courier New"/>
              </a:rPr>
              <a:t>5</a:t>
            </a:r>
            <a:r>
              <a:rPr i="1" lang="es" sz="1350">
                <a:solidFill>
                  <a:srgbClr val="D4D4D4"/>
                </a:solidFill>
                <a:latin typeface="Courier New"/>
                <a:ea typeface="Courier New"/>
                <a:cs typeface="Courier New"/>
                <a:sym typeface="Courier New"/>
              </a:rPr>
              <a:t>) ) </a:t>
            </a:r>
            <a:r>
              <a:rPr i="1" lang="es" sz="1350">
                <a:solidFill>
                  <a:srgbClr val="6A9955"/>
                </a:solidFill>
                <a:latin typeface="Courier New"/>
                <a:ea typeface="Courier New"/>
                <a:cs typeface="Courier New"/>
                <a:sym typeface="Courier New"/>
              </a:rPr>
              <a:t>// 60</a:t>
            </a:r>
            <a:endParaRPr i="1"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i="1" lang="es" sz="1350">
                <a:solidFill>
                  <a:srgbClr val="9CDCFE"/>
                </a:solidFill>
                <a:latin typeface="Courier New"/>
                <a:ea typeface="Courier New"/>
                <a:cs typeface="Courier New"/>
                <a:sym typeface="Courier New"/>
              </a:rPr>
              <a:t>console</a:t>
            </a:r>
            <a:r>
              <a:rPr i="1" lang="es" sz="1350">
                <a:solidFill>
                  <a:srgbClr val="D4D4D4"/>
                </a:solidFill>
                <a:latin typeface="Courier New"/>
                <a:ea typeface="Courier New"/>
                <a:cs typeface="Courier New"/>
                <a:sym typeface="Courier New"/>
              </a:rPr>
              <a:t>.</a:t>
            </a:r>
            <a:r>
              <a:rPr i="1" lang="es" sz="1350">
                <a:solidFill>
                  <a:srgbClr val="DCDCAA"/>
                </a:solidFill>
                <a:latin typeface="Courier New"/>
                <a:ea typeface="Courier New"/>
                <a:cs typeface="Courier New"/>
                <a:sym typeface="Courier New"/>
              </a:rPr>
              <a:t>log</a:t>
            </a:r>
            <a:r>
              <a:rPr i="1" lang="es" sz="1350">
                <a:solidFill>
                  <a:srgbClr val="D4D4D4"/>
                </a:solidFill>
                <a:latin typeface="Courier New"/>
                <a:ea typeface="Courier New"/>
                <a:cs typeface="Courier New"/>
                <a:sym typeface="Courier New"/>
              </a:rPr>
              <a:t>( </a:t>
            </a:r>
            <a:r>
              <a:rPr i="1" lang="es" sz="1350">
                <a:solidFill>
                  <a:srgbClr val="DCDCAA"/>
                </a:solidFill>
                <a:latin typeface="Courier New"/>
                <a:ea typeface="Courier New"/>
                <a:cs typeface="Courier New"/>
                <a:sym typeface="Courier New"/>
              </a:rPr>
              <a:t>sumar</a:t>
            </a:r>
            <a:r>
              <a:rPr i="1" lang="es" sz="1350">
                <a:solidFill>
                  <a:srgbClr val="D4D4D4"/>
                </a:solidFill>
                <a:latin typeface="Courier New"/>
                <a:ea typeface="Courier New"/>
                <a:cs typeface="Courier New"/>
                <a:sym typeface="Courier New"/>
              </a:rPr>
              <a:t>(</a:t>
            </a:r>
            <a:r>
              <a:rPr i="1" lang="es" sz="1350">
                <a:solidFill>
                  <a:srgbClr val="B5CEA8"/>
                </a:solidFill>
                <a:latin typeface="Courier New"/>
                <a:ea typeface="Courier New"/>
                <a:cs typeface="Courier New"/>
                <a:sym typeface="Courier New"/>
              </a:rPr>
              <a:t>100</a:t>
            </a:r>
            <a:r>
              <a:rPr i="1" lang="es" sz="1350">
                <a:solidFill>
                  <a:srgbClr val="D4D4D4"/>
                </a:solidFill>
                <a:latin typeface="Courier New"/>
                <a:ea typeface="Courier New"/>
                <a:cs typeface="Courier New"/>
                <a:sym typeface="Courier New"/>
              </a:rPr>
              <a:t>, </a:t>
            </a:r>
            <a:r>
              <a:rPr i="1" lang="es" sz="1350">
                <a:solidFill>
                  <a:srgbClr val="B5CEA8"/>
                </a:solidFill>
                <a:latin typeface="Courier New"/>
                <a:ea typeface="Courier New"/>
                <a:cs typeface="Courier New"/>
                <a:sym typeface="Courier New"/>
              </a:rPr>
              <a:t>300</a:t>
            </a:r>
            <a:r>
              <a:rPr i="1" lang="es" sz="1350">
                <a:solidFill>
                  <a:srgbClr val="D4D4D4"/>
                </a:solidFill>
                <a:latin typeface="Courier New"/>
                <a:ea typeface="Courier New"/>
                <a:cs typeface="Courier New"/>
                <a:sym typeface="Courier New"/>
              </a:rPr>
              <a:t>, </a:t>
            </a:r>
            <a:r>
              <a:rPr i="1" lang="es" sz="1350">
                <a:solidFill>
                  <a:srgbClr val="B5CEA8"/>
                </a:solidFill>
                <a:latin typeface="Courier New"/>
                <a:ea typeface="Courier New"/>
                <a:cs typeface="Courier New"/>
                <a:sym typeface="Courier New"/>
              </a:rPr>
              <a:t>50</a:t>
            </a:r>
            <a:r>
              <a:rPr i="1" lang="es" sz="1350">
                <a:solidFill>
                  <a:srgbClr val="D4D4D4"/>
                </a:solidFill>
                <a:latin typeface="Courier New"/>
                <a:ea typeface="Courier New"/>
                <a:cs typeface="Courier New"/>
                <a:sym typeface="Courier New"/>
              </a:rPr>
              <a:t>) ) </a:t>
            </a:r>
            <a:r>
              <a:rPr i="1" lang="es" sz="1350">
                <a:solidFill>
                  <a:srgbClr val="6A9955"/>
                </a:solidFill>
                <a:latin typeface="Courier New"/>
                <a:ea typeface="Courier New"/>
                <a:cs typeface="Courier New"/>
                <a:sym typeface="Courier New"/>
              </a:rPr>
              <a:t>// 450</a:t>
            </a:r>
            <a:endParaRPr sz="1550">
              <a:solidFill>
                <a:srgbClr val="569CD6"/>
              </a:solidFill>
              <a:latin typeface="Courier New"/>
              <a:ea typeface="Courier New"/>
              <a:cs typeface="Courier New"/>
              <a:sym typeface="Courier New"/>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1400" scaled="0"/>
        </a:gradFill>
      </p:bgPr>
    </p:bg>
    <p:spTree>
      <p:nvGrpSpPr>
        <p:cNvPr id="662" name="Shape 662"/>
        <p:cNvGrpSpPr/>
        <p:nvPr/>
      </p:nvGrpSpPr>
      <p:grpSpPr>
        <a:xfrm>
          <a:off x="0" y="0"/>
          <a:ext cx="0" cy="0"/>
          <a:chOff x="0" y="0"/>
          <a:chExt cx="0" cy="0"/>
        </a:xfrm>
      </p:grpSpPr>
      <p:sp>
        <p:nvSpPr>
          <p:cNvPr id="663" name="Google Shape;663;p99"/>
          <p:cNvSpPr txBox="1"/>
          <p:nvPr/>
        </p:nvSpPr>
        <p:spPr>
          <a:xfrm>
            <a:off x="419400" y="374875"/>
            <a:ext cx="830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5000">
                <a:latin typeface="Anton"/>
                <a:ea typeface="Anton"/>
                <a:cs typeface="Anton"/>
                <a:sym typeface="Anton"/>
              </a:rPr>
              <a:t>¡HANDS ON!</a:t>
            </a:r>
            <a:endParaRPr i="1" sz="4000">
              <a:latin typeface="Anton"/>
              <a:ea typeface="Anton"/>
              <a:cs typeface="Anton"/>
              <a:sym typeface="Anton"/>
            </a:endParaRPr>
          </a:p>
        </p:txBody>
      </p:sp>
      <p:pic>
        <p:nvPicPr>
          <p:cNvPr id="664" name="Google Shape;664;p99"/>
          <p:cNvPicPr preferRelativeResize="0"/>
          <p:nvPr/>
        </p:nvPicPr>
        <p:blipFill rotWithShape="1">
          <a:blip r:embed="rId3">
            <a:alphaModFix/>
          </a:blip>
          <a:srcRect b="0" l="19814" r="15284" t="0"/>
          <a:stretch/>
        </p:blipFill>
        <p:spPr>
          <a:xfrm>
            <a:off x="2606612" y="1363975"/>
            <a:ext cx="3930775" cy="33311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8" name="Shape 668"/>
        <p:cNvGrpSpPr/>
        <p:nvPr/>
      </p:nvGrpSpPr>
      <p:grpSpPr>
        <a:xfrm>
          <a:off x="0" y="0"/>
          <a:ext cx="0" cy="0"/>
          <a:chOff x="0" y="0"/>
          <a:chExt cx="0" cy="0"/>
        </a:xfrm>
      </p:grpSpPr>
      <p:sp>
        <p:nvSpPr>
          <p:cNvPr id="669" name="Google Shape;669;p100"/>
          <p:cNvSpPr txBox="1"/>
          <p:nvPr/>
        </p:nvSpPr>
        <p:spPr>
          <a:xfrm>
            <a:off x="852188" y="1479900"/>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000">
                <a:solidFill>
                  <a:srgbClr val="EEFF41"/>
                </a:solidFill>
                <a:latin typeface="Anton"/>
                <a:ea typeface="Anton"/>
                <a:cs typeface="Anton"/>
                <a:sym typeface="Anton"/>
              </a:rPr>
              <a:t>ACTIVIDAD EN CLASE</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i="1" lang="es" sz="1800">
                <a:solidFill>
                  <a:schemeClr val="lt1"/>
                </a:solidFill>
                <a:latin typeface="Helvetica Neue Light"/>
                <a:ea typeface="Helvetica Neue Light"/>
                <a:cs typeface="Helvetica Neue Light"/>
                <a:sym typeface="Helvetica Neue Light"/>
              </a:rPr>
              <a:t>¡Llevemos lo visto hasta el momento a la acción!</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i="1" lang="es" sz="1800">
                <a:solidFill>
                  <a:schemeClr val="lt1"/>
                </a:solidFill>
                <a:latin typeface="Helvetica Neue Light"/>
                <a:ea typeface="Helvetica Neue Light"/>
                <a:cs typeface="Helvetica Neue Light"/>
                <a:sym typeface="Helvetica Neue Light"/>
              </a:rPr>
              <a:t>Les proponemos que realicen la siguiente actividad</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b="1" i="1" lang="es" sz="1800">
                <a:solidFill>
                  <a:schemeClr val="lt1"/>
                </a:solidFill>
                <a:latin typeface="Helvetica Neue"/>
                <a:ea typeface="Helvetica Neue"/>
                <a:cs typeface="Helvetica Neue"/>
                <a:sym typeface="Helvetica Neue"/>
              </a:rPr>
              <a:t>Tiempo estimado 20 minutos</a:t>
            </a:r>
            <a:endParaRPr b="1" i="1" sz="1800">
              <a:solidFill>
                <a:schemeClr val="lt1"/>
              </a:solidFill>
              <a:latin typeface="Helvetica Neue"/>
              <a:ea typeface="Helvetica Neue"/>
              <a:cs typeface="Helvetica Neue"/>
              <a:sym typeface="Helvetica Neue"/>
            </a:endParaRPr>
          </a:p>
        </p:txBody>
      </p:sp>
      <p:pic>
        <p:nvPicPr>
          <p:cNvPr id="670" name="Google Shape;670;p100"/>
          <p:cNvPicPr preferRelativeResize="0"/>
          <p:nvPr/>
        </p:nvPicPr>
        <p:blipFill rotWithShape="1">
          <a:blip r:embed="rId4">
            <a:alphaModFix/>
          </a:blip>
          <a:srcRect b="0" l="0" r="0" t="0"/>
          <a:stretch/>
        </p:blipFill>
        <p:spPr>
          <a:xfrm>
            <a:off x="3978725" y="421625"/>
            <a:ext cx="1186525" cy="11865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1"/>
          <p:cNvSpPr txBox="1"/>
          <p:nvPr/>
        </p:nvSpPr>
        <p:spPr>
          <a:xfrm>
            <a:off x="1282650" y="2520825"/>
            <a:ext cx="65787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Operador Ternario / AND / OR. </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i="1" sz="4000">
              <a:latin typeface="Anton"/>
              <a:ea typeface="Anton"/>
              <a:cs typeface="Anton"/>
              <a:sym typeface="Anton"/>
            </a:endParaRPr>
          </a:p>
        </p:txBody>
      </p:sp>
      <p:sp>
        <p:nvSpPr>
          <p:cNvPr id="676" name="Google Shape;676;p101"/>
          <p:cNvSpPr txBox="1"/>
          <p:nvPr/>
        </p:nvSpPr>
        <p:spPr>
          <a:xfrm>
            <a:off x="593550" y="3642425"/>
            <a:ext cx="7267800" cy="884700"/>
          </a:xfrm>
          <a:prstGeom prst="rect">
            <a:avLst/>
          </a:prstGeom>
          <a:noFill/>
          <a:ln>
            <a:noFill/>
          </a:ln>
        </p:spPr>
        <p:txBody>
          <a:bodyPr anchorCtr="0" anchor="ctr" bIns="91425" lIns="91425" spcFirstLastPara="1" rIns="91425" wrap="square" tIns="91425">
            <a:noAutofit/>
          </a:bodyPr>
          <a:lstStyle/>
          <a:p>
            <a:pPr indent="0" lvl="0" marL="914400" rtl="0" algn="ctr">
              <a:spcBef>
                <a:spcPts val="0"/>
              </a:spcBef>
              <a:spcAft>
                <a:spcPts val="0"/>
              </a:spcAft>
              <a:buNone/>
            </a:pPr>
            <a:r>
              <a:rPr lang="es" sz="1600">
                <a:solidFill>
                  <a:schemeClr val="dk1"/>
                </a:solidFill>
                <a:latin typeface="Helvetica Neue Light"/>
                <a:ea typeface="Helvetica Neue Light"/>
                <a:cs typeface="Helvetica Neue Light"/>
                <a:sym typeface="Helvetica Neue Light"/>
              </a:rPr>
              <a:t>Busca estructuras condicionales simples en tu proyecto y simplificarlas utilizando operador ternario u operadores lógicos AND y OR.</a:t>
            </a:r>
            <a:endParaRPr sz="16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77" name="Google Shape;677;p10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78" name="Google Shape;678;p101"/>
          <p:cNvSpPr txBox="1"/>
          <p:nvPr/>
        </p:nvSpPr>
        <p:spPr>
          <a:xfrm>
            <a:off x="-510325" y="158467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79" name="Google Shape;679;p101"/>
          <p:cNvPicPr preferRelativeResize="0"/>
          <p:nvPr/>
        </p:nvPicPr>
        <p:blipFill rotWithShape="1">
          <a:blip r:embed="rId4">
            <a:alphaModFix/>
          </a:blip>
          <a:srcRect b="0" l="0" r="0" t="0"/>
          <a:stretch/>
        </p:blipFill>
        <p:spPr>
          <a:xfrm>
            <a:off x="3882275" y="843824"/>
            <a:ext cx="1379450" cy="13794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7E3"/>
        </a:solidFill>
      </p:bgPr>
    </p:bg>
    <p:spTree>
      <p:nvGrpSpPr>
        <p:cNvPr id="683" name="Shape 683"/>
        <p:cNvGrpSpPr/>
        <p:nvPr/>
      </p:nvGrpSpPr>
      <p:grpSpPr>
        <a:xfrm>
          <a:off x="0" y="0"/>
          <a:ext cx="0" cy="0"/>
          <a:chOff x="0" y="0"/>
          <a:chExt cx="0" cy="0"/>
        </a:xfrm>
      </p:grpSpPr>
      <p:sp>
        <p:nvSpPr>
          <p:cNvPr id="684" name="Google Shape;684;p102"/>
          <p:cNvSpPr txBox="1"/>
          <p:nvPr/>
        </p:nvSpPr>
        <p:spPr>
          <a:xfrm>
            <a:off x="1003225" y="2485500"/>
            <a:ext cx="7137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4000">
                <a:solidFill>
                  <a:schemeClr val="dk1"/>
                </a:solidFill>
                <a:latin typeface="Anton"/>
                <a:ea typeface="Anton"/>
                <a:cs typeface="Anton"/>
                <a:sym typeface="Anton"/>
              </a:rPr>
              <a:t>OPTIMIZANDO EL PROYECTO FINAL</a:t>
            </a:r>
            <a:endParaRPr i="1" sz="4000">
              <a:latin typeface="Anton"/>
              <a:ea typeface="Anton"/>
              <a:cs typeface="Anton"/>
              <a:sym typeface="Anton"/>
            </a:endParaRPr>
          </a:p>
        </p:txBody>
      </p:sp>
      <p:sp>
        <p:nvSpPr>
          <p:cNvPr id="685" name="Google Shape;685;p102"/>
          <p:cNvSpPr txBox="1"/>
          <p:nvPr/>
        </p:nvSpPr>
        <p:spPr>
          <a:xfrm>
            <a:off x="938125" y="3343900"/>
            <a:ext cx="7267800" cy="468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4000"/>
              <a:buFont typeface="Arial"/>
              <a:buNone/>
            </a:pPr>
            <a:r>
              <a:rPr lang="es" sz="2000">
                <a:solidFill>
                  <a:schemeClr val="dk1"/>
                </a:solidFill>
                <a:latin typeface="Helvetica Neue Light"/>
                <a:ea typeface="Helvetica Neue Light"/>
                <a:cs typeface="Helvetica Neue Light"/>
                <a:sym typeface="Helvetica Neue Light"/>
              </a:rPr>
              <a:t>Incorporarás lo visto en clase para optimizar tu proyecto final 🤩</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686" name="Google Shape;686;p102"/>
          <p:cNvPicPr preferRelativeResize="0"/>
          <p:nvPr/>
        </p:nvPicPr>
        <p:blipFill>
          <a:blip r:embed="rId3">
            <a:alphaModFix/>
          </a:blip>
          <a:stretch>
            <a:fillRect/>
          </a:stretch>
        </p:blipFill>
        <p:spPr>
          <a:xfrm>
            <a:off x="3928700" y="985675"/>
            <a:ext cx="1286650" cy="128957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graphicFrame>
        <p:nvGraphicFramePr>
          <p:cNvPr id="691" name="Google Shape;691;p103"/>
          <p:cNvGraphicFramePr/>
          <p:nvPr/>
        </p:nvGraphicFramePr>
        <p:xfrm>
          <a:off x="112975" y="180225"/>
          <a:ext cx="3000000" cy="3000000"/>
        </p:xfrm>
        <a:graphic>
          <a:graphicData uri="http://schemas.openxmlformats.org/drawingml/2006/table">
            <a:tbl>
              <a:tblPr>
                <a:noFill/>
                <a:tableStyleId>{29F83F36-153B-494F-88C3-DF849D07801B}</a:tableStyleId>
              </a:tblPr>
              <a:tblGrid>
                <a:gridCol w="2908150"/>
                <a:gridCol w="3773425"/>
                <a:gridCol w="2042925"/>
              </a:tblGrid>
              <a:tr h="636475">
                <a:tc gridSpan="3">
                  <a:txBody>
                    <a:bodyPr/>
                    <a:lstStyle/>
                    <a:p>
                      <a:pPr indent="0" lvl="0" marL="0" marR="0" rtl="0" algn="l">
                        <a:lnSpc>
                          <a:spcPct val="100000"/>
                        </a:lnSpc>
                        <a:spcBef>
                          <a:spcPts val="0"/>
                        </a:spcBef>
                        <a:spcAft>
                          <a:spcPts val="0"/>
                        </a:spcAft>
                        <a:buNone/>
                      </a:pPr>
                      <a:r>
                        <a:rPr i="1" lang="es" sz="2400">
                          <a:solidFill>
                            <a:schemeClr val="dk1"/>
                          </a:solidFill>
                          <a:latin typeface="Anton"/>
                          <a:ea typeface="Anton"/>
                          <a:cs typeface="Anton"/>
                          <a:sym typeface="Anton"/>
                        </a:rPr>
                        <a:t>OPTIMIZANDO EL PROYECTO FINAL</a:t>
                      </a:r>
                      <a:endParaRPr i="1" sz="4000">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hMerge="1"/>
              </a:tr>
              <a:tr h="668050">
                <a:tc gridSpan="2">
                  <a:txBody>
                    <a:bodyPr/>
                    <a:lstStyle/>
                    <a:p>
                      <a:pPr indent="0" lvl="0" marL="0" rtl="0" algn="l">
                        <a:spcBef>
                          <a:spcPts val="0"/>
                        </a:spcBef>
                        <a:spcAft>
                          <a:spcPts val="0"/>
                        </a:spcAft>
                        <a:buNone/>
                      </a:pPr>
                      <a:r>
                        <a:rPr b="1" lang="es" sz="1600">
                          <a:latin typeface="Helvetica Neue"/>
                          <a:ea typeface="Helvetica Neue"/>
                          <a:cs typeface="Helvetica Neue"/>
                          <a:sym typeface="Helvetica Neue"/>
                        </a:rPr>
                        <a:t>Formato: </a:t>
                      </a:r>
                      <a:r>
                        <a:rPr lang="es" sz="1600">
                          <a:solidFill>
                            <a:schemeClr val="dk1"/>
                          </a:solidFill>
                          <a:latin typeface="Helvetica Neue Light"/>
                          <a:ea typeface="Helvetica Neue Light"/>
                          <a:cs typeface="Helvetica Neue Light"/>
                          <a:sym typeface="Helvetica Neue Light"/>
                        </a:rPr>
                        <a:t>“Operadores+Apellido”.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600">
                          <a:latin typeface="Helvetica Neue"/>
                          <a:ea typeface="Helvetica Neue"/>
                          <a:cs typeface="Helvetica Neue"/>
                          <a:sym typeface="Helvetica Neue"/>
                        </a:rPr>
                        <a:t>Sugerencia:</a:t>
                      </a:r>
                      <a:r>
                        <a:rPr lang="es" sz="1600">
                          <a:latin typeface="Helvetica Neue Light"/>
                          <a:ea typeface="Helvetica Neue Light"/>
                          <a:cs typeface="Helvetica Neue Light"/>
                          <a:sym typeface="Helvetica Neue Light"/>
                        </a:rPr>
                        <a:t> </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117025">
                <a:tc gridSpan="3">
                  <a:txBody>
                    <a:bodyPr/>
                    <a:lstStyle/>
                    <a:p>
                      <a:pPr indent="0" lvl="0" marL="0" rtl="0" algn="l">
                        <a:spcBef>
                          <a:spcPts val="0"/>
                        </a:spcBef>
                        <a:spcAft>
                          <a:spcPts val="0"/>
                        </a:spcAft>
                        <a:buNone/>
                      </a:pPr>
                      <a:r>
                        <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b="1" lang="es" sz="1600">
                          <a:solidFill>
                            <a:schemeClr val="dk1"/>
                          </a:solidFill>
                          <a:highlight>
                            <a:srgbClr val="D9D9D9"/>
                          </a:highlight>
                          <a:latin typeface="Helvetica Neue"/>
                          <a:ea typeface="Helvetica Neue"/>
                          <a:cs typeface="Helvetica Neue"/>
                          <a:sym typeface="Helvetica Neue"/>
                        </a:rPr>
                        <a:t>&gt;&gt; Consigna: Optimizarás tu proyecto final a través de la puesta en práctica de lo visto en esta clase según sea conveniente en cada caso.</a:t>
                      </a:r>
                      <a:endParaRPr b="1" sz="1600">
                        <a:solidFill>
                          <a:schemeClr val="dk1"/>
                        </a:solidFill>
                        <a:highlight>
                          <a:srgbClr val="D9D9D9"/>
                        </a:highlight>
                        <a:latin typeface="Helvetica Neue"/>
                        <a:ea typeface="Helvetica Neue"/>
                        <a:cs typeface="Helvetica Neue"/>
                        <a:sym typeface="Helvetica Neue"/>
                      </a:endParaRPr>
                    </a:p>
                    <a:p>
                      <a:pPr indent="0" lvl="0" marL="0" rtl="0" algn="l">
                        <a:spcBef>
                          <a:spcPts val="0"/>
                        </a:spcBef>
                        <a:spcAft>
                          <a:spcPts val="0"/>
                        </a:spcAft>
                        <a:buNone/>
                      </a:pPr>
                      <a:r>
                        <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b="1" lang="es" sz="1700">
                          <a:solidFill>
                            <a:schemeClr val="dk1"/>
                          </a:solidFill>
                        </a:rPr>
                        <a:t>&gt;&gt;</a:t>
                      </a:r>
                      <a:r>
                        <a:rPr b="1" lang="es" sz="1600">
                          <a:solidFill>
                            <a:schemeClr val="dk1"/>
                          </a:solidFill>
                          <a:latin typeface="Helvetica Neue"/>
                          <a:ea typeface="Helvetica Neue"/>
                          <a:cs typeface="Helvetica Neue"/>
                          <a:sym typeface="Helvetica Neue"/>
                        </a:rPr>
                        <a:t>Aspectos a incluir en el entregable:</a:t>
                      </a:r>
                      <a:endParaRPr b="1" sz="1600">
                        <a:solidFill>
                          <a:schemeClr val="dk1"/>
                        </a:solidFill>
                        <a:latin typeface="Helvetica Neue"/>
                        <a:ea typeface="Helvetica Neue"/>
                        <a:cs typeface="Helvetica Neue"/>
                        <a:sym typeface="Helvetica Neue"/>
                      </a:endParaRPr>
                    </a:p>
                    <a:p>
                      <a:pPr indent="-330200" lvl="0" marL="457200" rtl="0" algn="l">
                        <a:spcBef>
                          <a:spcPts val="0"/>
                        </a:spcBef>
                        <a:spcAft>
                          <a:spcPts val="0"/>
                        </a:spcAft>
                        <a:buClr>
                          <a:schemeClr val="dk1"/>
                        </a:buClr>
                        <a:buSzPts val="1600"/>
                        <a:buFont typeface="Helvetica Neue"/>
                        <a:buChar char="-"/>
                      </a:pPr>
                      <a:r>
                        <a:rPr b="1" lang="es" sz="1600">
                          <a:solidFill>
                            <a:schemeClr val="dk1"/>
                          </a:solidFill>
                          <a:latin typeface="Helvetica Neue"/>
                          <a:ea typeface="Helvetica Neue"/>
                          <a:cs typeface="Helvetica Neue"/>
                          <a:sym typeface="Helvetica Neue"/>
                        </a:rPr>
                        <a:t>Operador Ternario / AND / OR</a:t>
                      </a:r>
                      <a:r>
                        <a:rPr lang="es" sz="1600">
                          <a:solidFill>
                            <a:schemeClr val="dk1"/>
                          </a:solidFill>
                          <a:latin typeface="Helvetica Neue Light"/>
                          <a:ea typeface="Helvetica Neue Light"/>
                          <a:cs typeface="Helvetica Neue Light"/>
                          <a:sym typeface="Helvetica Neue Light"/>
                        </a:rPr>
                        <a:t>. Busca estructuras condicionales simples en tu proyecto y simplifícalas utilizando operador ternario u operadores lógicos AND y OR.</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a:buChar char="-"/>
                      </a:pPr>
                      <a:r>
                        <a:rPr b="1" lang="es" sz="1600">
                          <a:solidFill>
                            <a:schemeClr val="dk1"/>
                          </a:solidFill>
                          <a:latin typeface="Helvetica Neue"/>
                          <a:ea typeface="Helvetica Neue"/>
                          <a:cs typeface="Helvetica Neue"/>
                          <a:sym typeface="Helvetica Neue"/>
                        </a:rPr>
                        <a:t>Optimización</a:t>
                      </a:r>
                      <a:r>
                        <a:rPr lang="es" sz="1600">
                          <a:solidFill>
                            <a:schemeClr val="dk1"/>
                          </a:solidFill>
                          <a:latin typeface="Helvetica Neue Light"/>
                          <a:ea typeface="Helvetica Neue Light"/>
                          <a:cs typeface="Helvetica Neue Light"/>
                          <a:sym typeface="Helvetica Neue Light"/>
                        </a:rPr>
                        <a:t>. Con lo visto en clase, optimiza la asignación condicional de variables.</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a:buChar char="-"/>
                      </a:pPr>
                      <a:r>
                        <a:rPr b="1" lang="es" sz="1600">
                          <a:solidFill>
                            <a:schemeClr val="dk1"/>
                          </a:solidFill>
                          <a:latin typeface="Helvetica Neue"/>
                          <a:ea typeface="Helvetica Neue"/>
                          <a:cs typeface="Helvetica Neue"/>
                          <a:sym typeface="Helvetica Neue"/>
                        </a:rPr>
                        <a:t>Desestructuración</a:t>
                      </a:r>
                      <a:r>
                        <a:rPr lang="es" sz="1600">
                          <a:solidFill>
                            <a:schemeClr val="dk1"/>
                          </a:solidFill>
                          <a:latin typeface="Helvetica Neue Light"/>
                          <a:ea typeface="Helvetica Neue Light"/>
                          <a:cs typeface="Helvetica Neue Light"/>
                          <a:sym typeface="Helvetica Neue Light"/>
                        </a:rPr>
                        <a:t>. Aplica la desestructuración según corresponda para recuperar propiedades de objetos con claridad y rapidez.</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a:buChar char="-"/>
                      </a:pPr>
                      <a:r>
                        <a:rPr b="1" lang="es" sz="1600">
                          <a:solidFill>
                            <a:schemeClr val="dk1"/>
                          </a:solidFill>
                          <a:latin typeface="Helvetica Neue"/>
                          <a:ea typeface="Helvetica Neue"/>
                          <a:cs typeface="Helvetica Neue"/>
                          <a:sym typeface="Helvetica Neue"/>
                        </a:rPr>
                        <a:t>Spread</a:t>
                      </a:r>
                      <a:r>
                        <a:rPr lang="es" sz="1600">
                          <a:solidFill>
                            <a:schemeClr val="dk1"/>
                          </a:solidFill>
                          <a:latin typeface="Helvetica Neue Light"/>
                          <a:ea typeface="Helvetica Neue Light"/>
                          <a:cs typeface="Helvetica Neue Light"/>
                          <a:sym typeface="Helvetica Neue Light"/>
                        </a:rPr>
                        <a:t>. Usa el operador spread para replicar objetos o arrays o, también, para mejorar la lógica de tus funciones.</a:t>
                      </a:r>
                      <a:endParaRPr sz="1600">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92" name="Google Shape;692;p103"/>
          <p:cNvPicPr preferRelativeResize="0"/>
          <p:nvPr/>
        </p:nvPicPr>
        <p:blipFill>
          <a:blip r:embed="rId3">
            <a:alphaModFix/>
          </a:blip>
          <a:stretch>
            <a:fillRect/>
          </a:stretch>
        </p:blipFill>
        <p:spPr>
          <a:xfrm>
            <a:off x="7044275" y="816700"/>
            <a:ext cx="1634175" cy="6408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6" name="Shape 696"/>
        <p:cNvGrpSpPr/>
        <p:nvPr/>
      </p:nvGrpSpPr>
      <p:grpSpPr>
        <a:xfrm>
          <a:off x="0" y="0"/>
          <a:ext cx="0" cy="0"/>
          <a:chOff x="0" y="0"/>
          <a:chExt cx="0" cy="0"/>
        </a:xfrm>
      </p:grpSpPr>
      <p:sp>
        <p:nvSpPr>
          <p:cNvPr id="697" name="Google Shape;697;p104"/>
          <p:cNvSpPr txBox="1"/>
          <p:nvPr/>
        </p:nvSpPr>
        <p:spPr>
          <a:xfrm>
            <a:off x="780612" y="639900"/>
            <a:ext cx="7582800" cy="303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000">
                <a:solidFill>
                  <a:srgbClr val="E0FF00"/>
                </a:solidFill>
                <a:latin typeface="Anton"/>
                <a:ea typeface="Anton"/>
                <a:cs typeface="Anton"/>
                <a:sym typeface="Anton"/>
              </a:rPr>
              <a:t>PREPARÁNDONOS PARA LA ENTREGA FINAL</a:t>
            </a:r>
            <a:endParaRPr i="1" sz="3000">
              <a:solidFill>
                <a:srgbClr val="E0FF00"/>
              </a:solidFill>
              <a:latin typeface="Didact Gothic"/>
              <a:ea typeface="Didact Gothic"/>
              <a:cs typeface="Didact Gothic"/>
              <a:sym typeface="Didact Gothic"/>
            </a:endParaRPr>
          </a:p>
          <a:p>
            <a:pPr indent="0" lvl="0" marL="0" rtl="0" algn="ctr">
              <a:spcBef>
                <a:spcPts val="1000"/>
              </a:spcBef>
              <a:spcAft>
                <a:spcPts val="0"/>
              </a:spcAft>
              <a:buClr>
                <a:schemeClr val="dk1"/>
              </a:buClr>
              <a:buSzPts val="1100"/>
              <a:buFont typeface="Arial"/>
              <a:buNone/>
            </a:pPr>
            <a:r>
              <a:rPr i="1" lang="es" sz="2000">
                <a:solidFill>
                  <a:schemeClr val="lt1"/>
                </a:solidFill>
                <a:latin typeface="Helvetica Neue Light"/>
                <a:ea typeface="Helvetica Neue Light"/>
                <a:cs typeface="Helvetica Neue Light"/>
                <a:sym typeface="Helvetica Neue Light"/>
              </a:rPr>
              <a:t>En la clase 16 finaliza el curso de JavaScript y se entregarán las consignas de la entrega definitiva del </a:t>
            </a:r>
            <a:r>
              <a:rPr b="1" i="1" lang="es" sz="2000">
                <a:solidFill>
                  <a:schemeClr val="lt1"/>
                </a:solidFill>
                <a:latin typeface="Helvetica Neue"/>
                <a:ea typeface="Helvetica Neue"/>
                <a:cs typeface="Helvetica Neue"/>
                <a:sym typeface="Helvetica Neue"/>
              </a:rPr>
              <a:t>proyecto final</a:t>
            </a:r>
            <a:r>
              <a:rPr i="1" lang="es" sz="2000">
                <a:solidFill>
                  <a:schemeClr val="lt1"/>
                </a:solidFill>
                <a:latin typeface="Helvetica Neue Light"/>
                <a:ea typeface="Helvetica Neue Light"/>
                <a:cs typeface="Helvetica Neue Light"/>
                <a:sym typeface="Helvetica Neue Light"/>
              </a:rPr>
              <a:t>. La misma, incluirá</a:t>
            </a:r>
            <a:r>
              <a:rPr i="1" lang="es" sz="2000">
                <a:solidFill>
                  <a:schemeClr val="lt1"/>
                </a:solidFill>
                <a:latin typeface="Helvetica Neue Light"/>
                <a:ea typeface="Helvetica Neue Light"/>
                <a:cs typeface="Helvetica Neue Light"/>
                <a:sym typeface="Helvetica Neue Light"/>
              </a:rPr>
              <a:t> temas vistos </a:t>
            </a:r>
            <a:r>
              <a:rPr i="1" lang="es" sz="2000">
                <a:solidFill>
                  <a:schemeClr val="lt1"/>
                </a:solidFill>
                <a:latin typeface="Helvetica Neue Light"/>
                <a:ea typeface="Helvetica Neue Light"/>
                <a:cs typeface="Helvetica Neue Light"/>
                <a:sym typeface="Helvetica Neue Light"/>
              </a:rPr>
              <a:t>y trabajados en los desafíos del curso.</a:t>
            </a:r>
            <a:endParaRPr i="1" sz="20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i="1" sz="20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solidFill>
                <a:srgbClr val="E8E7E3"/>
              </a:solidFill>
              <a:latin typeface="Helvetica Neue Light"/>
              <a:ea typeface="Helvetica Neue Light"/>
              <a:cs typeface="Helvetica Neue Light"/>
              <a:sym typeface="Helvetica Neue Light"/>
            </a:endParaRPr>
          </a:p>
        </p:txBody>
      </p:sp>
      <p:pic>
        <p:nvPicPr>
          <p:cNvPr id="698" name="Google Shape;698;p104"/>
          <p:cNvPicPr preferRelativeResize="0"/>
          <p:nvPr/>
        </p:nvPicPr>
        <p:blipFill>
          <a:blip r:embed="rId4">
            <a:alphaModFix/>
          </a:blip>
          <a:stretch>
            <a:fillRect/>
          </a:stretch>
        </p:blipFill>
        <p:spPr>
          <a:xfrm>
            <a:off x="2999388" y="2757549"/>
            <a:ext cx="3145225" cy="183894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5"/>
          <p:cNvSpPr txBox="1"/>
          <p:nvPr/>
        </p:nvSpPr>
        <p:spPr>
          <a:xfrm>
            <a:off x="174575" y="214875"/>
            <a:ext cx="4042200" cy="6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05"/>
          <p:cNvSpPr txBox="1"/>
          <p:nvPr/>
        </p:nvSpPr>
        <p:spPr>
          <a:xfrm>
            <a:off x="3542550" y="1333784"/>
            <a:ext cx="5211900" cy="3286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Helvetica Neue Light"/>
              <a:buChar char="●"/>
            </a:pPr>
            <a:r>
              <a:rPr lang="es" sz="1700">
                <a:solidFill>
                  <a:srgbClr val="000000"/>
                </a:solidFill>
                <a:latin typeface="Helvetica Neue Light"/>
                <a:ea typeface="Helvetica Neue Light"/>
                <a:cs typeface="Helvetica Neue Light"/>
                <a:sym typeface="Helvetica Neue Light"/>
              </a:rPr>
              <a:t>La </a:t>
            </a:r>
            <a:r>
              <a:rPr b="1" lang="es" sz="1700">
                <a:latin typeface="Helvetica Neue"/>
                <a:ea typeface="Helvetica Neue"/>
                <a:cs typeface="Helvetica Neue"/>
                <a:sym typeface="Helvetica Neue"/>
              </a:rPr>
              <a:t>entrega del proyecto final</a:t>
            </a:r>
            <a:r>
              <a:rPr lang="es" sz="1700">
                <a:solidFill>
                  <a:srgbClr val="000000"/>
                </a:solidFill>
                <a:latin typeface="Helvetica Neue Light"/>
                <a:ea typeface="Helvetica Neue Light"/>
                <a:cs typeface="Helvetica Neue Light"/>
                <a:sym typeface="Helvetica Neue Light"/>
              </a:rPr>
              <a:t> se compone de temas vistos hasta el momento, más otros que verán </a:t>
            </a:r>
            <a:r>
              <a:rPr lang="es" sz="1700">
                <a:solidFill>
                  <a:srgbClr val="000000"/>
                </a:solidFill>
                <a:highlight>
                  <a:srgbClr val="E0FF00"/>
                </a:highlight>
                <a:latin typeface="Helvetica Neue Light"/>
                <a:ea typeface="Helvetica Neue Light"/>
                <a:cs typeface="Helvetica Neue Light"/>
                <a:sym typeface="Helvetica Neue Light"/>
              </a:rPr>
              <a:t>durante e</a:t>
            </a:r>
            <a:r>
              <a:rPr lang="es" sz="1700">
                <a:highlight>
                  <a:srgbClr val="E0FF00"/>
                </a:highlight>
                <a:latin typeface="Helvetica Neue Light"/>
                <a:ea typeface="Helvetica Neue Light"/>
                <a:cs typeface="Helvetica Neue Light"/>
                <a:sym typeface="Helvetica Neue Light"/>
              </a:rPr>
              <a:t>ste y el próximo módulo</a:t>
            </a:r>
            <a:r>
              <a:rPr lang="es" sz="1700">
                <a:solidFill>
                  <a:srgbClr val="000000"/>
                </a:solidFill>
                <a:latin typeface="Helvetica Neue Light"/>
                <a:ea typeface="Helvetica Neue Light"/>
                <a:cs typeface="Helvetica Neue Light"/>
                <a:sym typeface="Helvetica Neue Light"/>
              </a:rPr>
              <a:t> 💪.</a:t>
            </a:r>
            <a:endParaRPr sz="1700">
              <a:solidFill>
                <a:srgbClr val="000000"/>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700">
              <a:solidFill>
                <a:srgbClr val="000000"/>
              </a:solidFill>
              <a:latin typeface="Helvetica Neue Light"/>
              <a:ea typeface="Helvetica Neue Light"/>
              <a:cs typeface="Helvetica Neue Light"/>
              <a:sym typeface="Helvetica Neue Light"/>
            </a:endParaRPr>
          </a:p>
          <a:p>
            <a:pPr indent="-336550" lvl="0" marL="457200" rtl="0" algn="l">
              <a:spcBef>
                <a:spcPts val="0"/>
              </a:spcBef>
              <a:spcAft>
                <a:spcPts val="0"/>
              </a:spcAft>
              <a:buClr>
                <a:srgbClr val="000000"/>
              </a:buClr>
              <a:buSzPts val="1700"/>
              <a:buFont typeface="Helvetica Neue Light"/>
              <a:buChar char="●"/>
            </a:pPr>
            <a:r>
              <a:rPr lang="es" sz="1700">
                <a:solidFill>
                  <a:srgbClr val="000000"/>
                </a:solidFill>
                <a:latin typeface="Helvetica Neue Light"/>
                <a:ea typeface="Helvetica Neue Light"/>
                <a:cs typeface="Helvetica Neue Light"/>
                <a:sym typeface="Helvetica Neue Light"/>
              </a:rPr>
              <a:t>Te recomendamos ir avanzando con los "Hands On" y "Desafíos Complementarios"</a:t>
            </a:r>
            <a:r>
              <a:rPr lang="es" sz="1050">
                <a:solidFill>
                  <a:srgbClr val="3C4043"/>
                </a:solidFill>
                <a:highlight>
                  <a:srgbClr val="FFFFFF"/>
                </a:highlight>
                <a:latin typeface="Roboto"/>
                <a:ea typeface="Roboto"/>
                <a:cs typeface="Roboto"/>
                <a:sym typeface="Roboto"/>
              </a:rPr>
              <a:t>✨</a:t>
            </a:r>
            <a:endParaRPr sz="1700">
              <a:solidFill>
                <a:srgbClr val="000000"/>
              </a:solidFill>
              <a:latin typeface="Helvetica Neue Light"/>
              <a:ea typeface="Helvetica Neue Light"/>
              <a:cs typeface="Helvetica Neue Light"/>
              <a:sym typeface="Helvetica Neue Light"/>
            </a:endParaRPr>
          </a:p>
        </p:txBody>
      </p:sp>
      <p:sp>
        <p:nvSpPr>
          <p:cNvPr id="705" name="Google Shape;705;p105"/>
          <p:cNvSpPr txBox="1"/>
          <p:nvPr/>
        </p:nvSpPr>
        <p:spPr>
          <a:xfrm>
            <a:off x="3488825" y="3183052"/>
            <a:ext cx="5211900" cy="852900"/>
          </a:xfrm>
          <a:prstGeom prst="rect">
            <a:avLst/>
          </a:prstGeom>
          <a:noFill/>
          <a:ln>
            <a:noFill/>
          </a:ln>
        </p:spPr>
        <p:txBody>
          <a:bodyPr anchorCtr="0" anchor="t" bIns="91425" lIns="91425" spcFirstLastPara="1" rIns="91425" wrap="square" tIns="91425">
            <a:noAutofit/>
          </a:bodyPr>
          <a:lstStyle/>
          <a:p>
            <a:pPr indent="-336550" lvl="0" marL="457200" rtl="0" algn="ctr">
              <a:spcBef>
                <a:spcPts val="0"/>
              </a:spcBef>
              <a:spcAft>
                <a:spcPts val="0"/>
              </a:spcAft>
              <a:buSzPts val="1700"/>
              <a:buFont typeface="Helvetica Neue"/>
              <a:buChar char="●"/>
            </a:pPr>
            <a:r>
              <a:rPr lang="es" sz="1700">
                <a:latin typeface="Helvetica Neue Light"/>
                <a:ea typeface="Helvetica Neue Light"/>
                <a:cs typeface="Helvetica Neue Light"/>
                <a:sym typeface="Helvetica Neue Light"/>
              </a:rPr>
              <a:t>Recuerden que la consigna del proyecto final se entrega recién ¡</a:t>
            </a:r>
            <a:r>
              <a:rPr lang="es" sz="1700">
                <a:latin typeface="Helvetica Neue Light"/>
                <a:ea typeface="Helvetica Neue Light"/>
                <a:cs typeface="Helvetica Neue Light"/>
                <a:sym typeface="Helvetica Neue Light"/>
              </a:rPr>
              <a:t>en la clase Nº </a:t>
            </a:r>
            <a:r>
              <a:rPr lang="es" sz="1700">
                <a:latin typeface="Helvetica Neue Light"/>
                <a:ea typeface="Helvetica Neue Light"/>
                <a:cs typeface="Helvetica Neue Light"/>
                <a:sym typeface="Helvetica Neue Light"/>
              </a:rPr>
              <a:t>16! 🙌 </a:t>
            </a:r>
            <a:r>
              <a:rPr b="1" lang="es" sz="1700">
                <a:latin typeface="Helvetica Neue"/>
                <a:ea typeface="Helvetica Neue"/>
                <a:cs typeface="Helvetica Neue"/>
                <a:sym typeface="Helvetica Neue"/>
              </a:rPr>
              <a:t>Y tendrán hasta 20 días para resolverlo y subirlo.</a:t>
            </a:r>
            <a:endParaRPr b="1" sz="1700">
              <a:latin typeface="Helvetica Neue"/>
              <a:ea typeface="Helvetica Neue"/>
              <a:cs typeface="Helvetica Neue"/>
              <a:sym typeface="Helvetica Neue"/>
            </a:endParaRPr>
          </a:p>
        </p:txBody>
      </p:sp>
      <p:pic>
        <p:nvPicPr>
          <p:cNvPr id="706" name="Google Shape;706;p105"/>
          <p:cNvPicPr preferRelativeResize="0"/>
          <p:nvPr/>
        </p:nvPicPr>
        <p:blipFill>
          <a:blip r:embed="rId3">
            <a:alphaModFix/>
          </a:blip>
          <a:stretch>
            <a:fillRect/>
          </a:stretch>
        </p:blipFill>
        <p:spPr>
          <a:xfrm>
            <a:off x="0" y="1607812"/>
            <a:ext cx="3628850" cy="1808300"/>
          </a:xfrm>
          <a:prstGeom prst="rect">
            <a:avLst/>
          </a:prstGeom>
          <a:noFill/>
          <a:ln>
            <a:noFill/>
          </a:ln>
        </p:spPr>
      </p:pic>
      <p:grpSp>
        <p:nvGrpSpPr>
          <p:cNvPr id="707" name="Google Shape;707;p105"/>
          <p:cNvGrpSpPr/>
          <p:nvPr/>
        </p:nvGrpSpPr>
        <p:grpSpPr>
          <a:xfrm>
            <a:off x="0" y="4137650"/>
            <a:ext cx="1646700" cy="1005850"/>
            <a:chOff x="0" y="4137650"/>
            <a:chExt cx="1646700" cy="1005850"/>
          </a:xfrm>
        </p:grpSpPr>
        <p:cxnSp>
          <p:nvCxnSpPr>
            <p:cNvPr id="708" name="Google Shape;708;p105"/>
            <p:cNvCxnSpPr/>
            <p:nvPr/>
          </p:nvCxnSpPr>
          <p:spPr>
            <a:xfrm rot="10800000">
              <a:off x="1228025" y="4151150"/>
              <a:ext cx="0" cy="976800"/>
            </a:xfrm>
            <a:prstGeom prst="straightConnector1">
              <a:avLst/>
            </a:prstGeom>
            <a:noFill/>
            <a:ln cap="flat" cmpd="sng" w="19050">
              <a:solidFill>
                <a:srgbClr val="000000"/>
              </a:solidFill>
              <a:prstDash val="solid"/>
              <a:round/>
              <a:headEnd len="med" w="med" type="none"/>
              <a:tailEnd len="med" w="med" type="none"/>
            </a:ln>
          </p:spPr>
        </p:cxnSp>
        <p:cxnSp>
          <p:nvCxnSpPr>
            <p:cNvPr id="709" name="Google Shape;709;p105"/>
            <p:cNvCxnSpPr/>
            <p:nvPr/>
          </p:nvCxnSpPr>
          <p:spPr>
            <a:xfrm>
              <a:off x="0" y="4851300"/>
              <a:ext cx="1646700" cy="0"/>
            </a:xfrm>
            <a:prstGeom prst="straightConnector1">
              <a:avLst/>
            </a:prstGeom>
            <a:noFill/>
            <a:ln cap="flat" cmpd="sng" w="19050">
              <a:solidFill>
                <a:srgbClr val="000000"/>
              </a:solidFill>
              <a:prstDash val="solid"/>
              <a:round/>
              <a:headEnd len="med" w="med" type="none"/>
              <a:tailEnd len="med" w="med" type="none"/>
            </a:ln>
          </p:spPr>
        </p:cxnSp>
        <p:cxnSp>
          <p:nvCxnSpPr>
            <p:cNvPr id="710" name="Google Shape;710;p105"/>
            <p:cNvCxnSpPr/>
            <p:nvPr/>
          </p:nvCxnSpPr>
          <p:spPr>
            <a:xfrm rot="10800000">
              <a:off x="269025" y="4137650"/>
              <a:ext cx="0" cy="990300"/>
            </a:xfrm>
            <a:prstGeom prst="straightConnector1">
              <a:avLst/>
            </a:prstGeom>
            <a:noFill/>
            <a:ln cap="flat" cmpd="sng" w="19050">
              <a:solidFill>
                <a:srgbClr val="000000"/>
              </a:solidFill>
              <a:prstDash val="solid"/>
              <a:round/>
              <a:headEnd len="med" w="med" type="none"/>
              <a:tailEnd len="med" w="med" type="none"/>
            </a:ln>
          </p:spPr>
        </p:cxnSp>
        <p:cxnSp>
          <p:nvCxnSpPr>
            <p:cNvPr id="711" name="Google Shape;711;p105"/>
            <p:cNvCxnSpPr/>
            <p:nvPr/>
          </p:nvCxnSpPr>
          <p:spPr>
            <a:xfrm rot="10800000">
              <a:off x="593925" y="4164600"/>
              <a:ext cx="0" cy="978900"/>
            </a:xfrm>
            <a:prstGeom prst="straightConnector1">
              <a:avLst/>
            </a:prstGeom>
            <a:noFill/>
            <a:ln cap="flat" cmpd="sng" w="19050">
              <a:solidFill>
                <a:srgbClr val="000000"/>
              </a:solidFill>
              <a:prstDash val="solid"/>
              <a:round/>
              <a:headEnd len="med" w="med" type="none"/>
              <a:tailEnd len="med" w="med" type="none"/>
            </a:ln>
          </p:spPr>
        </p:cxnSp>
        <p:cxnSp>
          <p:nvCxnSpPr>
            <p:cNvPr id="712" name="Google Shape;712;p105"/>
            <p:cNvCxnSpPr/>
            <p:nvPr/>
          </p:nvCxnSpPr>
          <p:spPr>
            <a:xfrm rot="10800000">
              <a:off x="934500" y="4177800"/>
              <a:ext cx="0" cy="965700"/>
            </a:xfrm>
            <a:prstGeom prst="straightConnector1">
              <a:avLst/>
            </a:prstGeom>
            <a:noFill/>
            <a:ln cap="flat" cmpd="sng" w="19050">
              <a:solidFill>
                <a:srgbClr val="000000"/>
              </a:solidFill>
              <a:prstDash val="solid"/>
              <a:round/>
              <a:headEnd len="med" w="med" type="none"/>
              <a:tailEnd len="med" w="med" type="none"/>
            </a:ln>
          </p:spPr>
        </p:cxnSp>
      </p:grpSp>
      <p:grpSp>
        <p:nvGrpSpPr>
          <p:cNvPr id="713" name="Google Shape;713;p105"/>
          <p:cNvGrpSpPr/>
          <p:nvPr/>
        </p:nvGrpSpPr>
        <p:grpSpPr>
          <a:xfrm>
            <a:off x="7514556" y="80050"/>
            <a:ext cx="1554485" cy="1005870"/>
            <a:chOff x="7497300" y="-4725"/>
            <a:chExt cx="1646700" cy="1110600"/>
          </a:xfrm>
        </p:grpSpPr>
        <p:pic>
          <p:nvPicPr>
            <p:cNvPr id="714" name="Google Shape;714;p105"/>
            <p:cNvPicPr preferRelativeResize="0"/>
            <p:nvPr/>
          </p:nvPicPr>
          <p:blipFill rotWithShape="1">
            <a:blip r:embed="rId4">
              <a:alphaModFix/>
            </a:blip>
            <a:srcRect b="17584" l="17287" r="20574" t="25138"/>
            <a:stretch/>
          </p:blipFill>
          <p:spPr>
            <a:xfrm>
              <a:off x="7497300" y="-4725"/>
              <a:ext cx="1646700" cy="1110600"/>
            </a:xfrm>
            <a:prstGeom prst="rect">
              <a:avLst/>
            </a:prstGeom>
            <a:noFill/>
            <a:ln>
              <a:noFill/>
            </a:ln>
          </p:spPr>
        </p:pic>
        <p:pic>
          <p:nvPicPr>
            <p:cNvPr id="715" name="Google Shape;715;p105"/>
            <p:cNvPicPr preferRelativeResize="0"/>
            <p:nvPr/>
          </p:nvPicPr>
          <p:blipFill>
            <a:blip r:embed="rId5">
              <a:alphaModFix/>
            </a:blip>
            <a:stretch>
              <a:fillRect/>
            </a:stretch>
          </p:blipFill>
          <p:spPr>
            <a:xfrm>
              <a:off x="7940167" y="218576"/>
              <a:ext cx="848016" cy="827315"/>
            </a:xfrm>
            <a:prstGeom prst="rect">
              <a:avLst/>
            </a:prstGeom>
            <a:noFill/>
            <a:ln>
              <a:noFill/>
            </a:ln>
          </p:spPr>
        </p:pic>
      </p:grpSp>
      <p:pic>
        <p:nvPicPr>
          <p:cNvPr id="716" name="Google Shape;716;p105"/>
          <p:cNvPicPr preferRelativeResize="0"/>
          <p:nvPr/>
        </p:nvPicPr>
        <p:blipFill>
          <a:blip r:embed="rId6">
            <a:alphaModFix/>
          </a:blip>
          <a:stretch>
            <a:fillRect/>
          </a:stretch>
        </p:blipFill>
        <p:spPr>
          <a:xfrm>
            <a:off x="1489150" y="2068863"/>
            <a:ext cx="886200" cy="886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91" name="Shape 191"/>
        <p:cNvGrpSpPr/>
        <p:nvPr/>
      </p:nvGrpSpPr>
      <p:grpSpPr>
        <a:xfrm>
          <a:off x="0" y="0"/>
          <a:ext cx="0" cy="0"/>
          <a:chOff x="0" y="0"/>
          <a:chExt cx="0" cy="0"/>
        </a:xfrm>
      </p:grpSpPr>
      <p:sp>
        <p:nvSpPr>
          <p:cNvPr id="192" name="Google Shape;192;p34"/>
          <p:cNvSpPr txBox="1"/>
          <p:nvPr/>
        </p:nvSpPr>
        <p:spPr>
          <a:xfrm>
            <a:off x="809550" y="1679275"/>
            <a:ext cx="7524900" cy="108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HERRAMIENTAS DE LA CLASE</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rPr i="1" lang="es" sz="1500">
                <a:latin typeface="Helvetica Neue"/>
                <a:ea typeface="Helvetica Neue"/>
                <a:cs typeface="Helvetica Neue"/>
                <a:sym typeface="Helvetica Neue"/>
              </a:rPr>
              <a:t>Les compartimos algunos recursos para acompañar la clase</a:t>
            </a:r>
            <a:endParaRPr sz="1800">
              <a:latin typeface="Helvetica Neue Light"/>
              <a:ea typeface="Helvetica Neue Light"/>
              <a:cs typeface="Helvetica Neue Light"/>
              <a:sym typeface="Helvetica Neue Light"/>
            </a:endParaRPr>
          </a:p>
        </p:txBody>
      </p:sp>
      <p:pic>
        <p:nvPicPr>
          <p:cNvPr id="193" name="Google Shape;193;p34"/>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pic>
        <p:nvPicPr>
          <p:cNvPr id="194" name="Google Shape;194;p34"/>
          <p:cNvPicPr preferRelativeResize="0"/>
          <p:nvPr/>
        </p:nvPicPr>
        <p:blipFill rotWithShape="1">
          <a:blip r:embed="rId4">
            <a:alphaModFix/>
          </a:blip>
          <a:srcRect b="0" l="0" r="0" t="0"/>
          <a:stretch/>
        </p:blipFill>
        <p:spPr>
          <a:xfrm>
            <a:off x="3978738" y="492750"/>
            <a:ext cx="1186525" cy="1186525"/>
          </a:xfrm>
          <a:prstGeom prst="rect">
            <a:avLst/>
          </a:prstGeom>
          <a:noFill/>
          <a:ln>
            <a:noFill/>
          </a:ln>
        </p:spPr>
      </p:pic>
      <p:sp>
        <p:nvSpPr>
          <p:cNvPr id="195" name="Google Shape;195;p34"/>
          <p:cNvSpPr txBox="1"/>
          <p:nvPr/>
        </p:nvSpPr>
        <p:spPr>
          <a:xfrm>
            <a:off x="2668050" y="2927625"/>
            <a:ext cx="3807900" cy="1293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Guión de clase Nº 12  </a:t>
            </a:r>
            <a:r>
              <a:rPr lang="es" sz="1800" u="sng">
                <a:solidFill>
                  <a:schemeClr val="hlink"/>
                </a:solidFill>
                <a:latin typeface="Helvetica Neue Light"/>
                <a:ea typeface="Helvetica Neue Light"/>
                <a:cs typeface="Helvetica Neue Light"/>
                <a:sym typeface="Helvetica Neue Light"/>
                <a:hlinkClick r:id="rId5"/>
              </a:rPr>
              <a:t>aquí</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chemeClr val="dk1"/>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Booklet de Javascript </a:t>
            </a:r>
            <a:r>
              <a:rPr lang="es" sz="1800" u="sng">
                <a:solidFill>
                  <a:schemeClr val="accent5"/>
                </a:solidFill>
                <a:latin typeface="Helvetica Neue Light"/>
                <a:ea typeface="Helvetica Neue Light"/>
                <a:cs typeface="Helvetica Neue Light"/>
                <a:sym typeface="Helvetica Neue Light"/>
                <a:hlinkClick r:id="rId6">
                  <a:extLst>
                    <a:ext uri="{A12FA001-AC4F-418D-AE19-62706E023703}">
                      <ahyp:hlinkClr val="tx"/>
                    </a:ext>
                  </a:extLst>
                </a:hlinkClick>
              </a:rPr>
              <a:t>aquí</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chemeClr val="dk1"/>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FAQs de Javascript </a:t>
            </a:r>
            <a:r>
              <a:rPr lang="es" sz="1800" u="sng">
                <a:solidFill>
                  <a:schemeClr val="accent5"/>
                </a:solidFill>
                <a:latin typeface="Helvetica Neue Light"/>
                <a:ea typeface="Helvetica Neue Light"/>
                <a:cs typeface="Helvetica Neue Light"/>
                <a:sym typeface="Helvetica Neue Light"/>
                <a:hlinkClick r:id="rId7">
                  <a:extLst>
                    <a:ext uri="{A12FA001-AC4F-418D-AE19-62706E023703}">
                      <ahyp:hlinkClr val="tx"/>
                    </a:ext>
                  </a:extLst>
                </a:hlinkClick>
              </a:rPr>
              <a:t>aquí</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06"/>
          <p:cNvSpPr txBox="1"/>
          <p:nvPr/>
        </p:nvSpPr>
        <p:spPr>
          <a:xfrm>
            <a:off x="1420175" y="152075"/>
            <a:ext cx="6696000" cy="1308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i="1" lang="es" sz="4500">
                <a:solidFill>
                  <a:schemeClr val="dk1"/>
                </a:solidFill>
                <a:latin typeface="Anton"/>
                <a:ea typeface="Anton"/>
                <a:cs typeface="Anton"/>
                <a:sym typeface="Anton"/>
              </a:rPr>
              <a:t>ÚLTIMOS PASOS HACIA EL PF</a:t>
            </a:r>
            <a:endParaRPr i="1" sz="4500">
              <a:solidFill>
                <a:schemeClr val="dk1"/>
              </a:solidFill>
              <a:latin typeface="Anton"/>
              <a:ea typeface="Anton"/>
              <a:cs typeface="Anton"/>
              <a:sym typeface="Anton"/>
            </a:endParaRPr>
          </a:p>
          <a:p>
            <a:pPr indent="0" lvl="0" marL="0" rtl="0" algn="ctr">
              <a:lnSpc>
                <a:spcPct val="115000"/>
              </a:lnSpc>
              <a:spcBef>
                <a:spcPts val="0"/>
              </a:spcBef>
              <a:spcAft>
                <a:spcPts val="0"/>
              </a:spcAft>
              <a:buNone/>
            </a:pPr>
            <a:r>
              <a:rPr i="1" lang="es" sz="2800">
                <a:solidFill>
                  <a:schemeClr val="dk1"/>
                </a:solidFill>
                <a:latin typeface="Helvetica Neue Light"/>
                <a:ea typeface="Helvetica Neue Light"/>
                <a:cs typeface="Helvetica Neue Light"/>
                <a:sym typeface="Helvetica Neue Light"/>
              </a:rPr>
              <a:t>Incluiremos…</a:t>
            </a:r>
            <a:endParaRPr i="1" sz="2800">
              <a:solidFill>
                <a:schemeClr val="dk1"/>
              </a:solidFill>
              <a:latin typeface="Helvetica Neue Light"/>
              <a:ea typeface="Helvetica Neue Light"/>
              <a:cs typeface="Helvetica Neue Light"/>
              <a:sym typeface="Helvetica Neue Light"/>
            </a:endParaRPr>
          </a:p>
        </p:txBody>
      </p:sp>
      <p:sp>
        <p:nvSpPr>
          <p:cNvPr id="722" name="Google Shape;722;p106"/>
          <p:cNvSpPr txBox="1"/>
          <p:nvPr/>
        </p:nvSpPr>
        <p:spPr>
          <a:xfrm>
            <a:off x="4409975" y="1969875"/>
            <a:ext cx="4524300" cy="13011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chemeClr val="dk1"/>
              </a:buClr>
              <a:buSzPts val="1700"/>
              <a:buChar char="●"/>
            </a:pPr>
            <a:r>
              <a:rPr b="1" lang="es" sz="1700">
                <a:solidFill>
                  <a:schemeClr val="dk1"/>
                </a:solidFill>
                <a:latin typeface="Helvetica Neue"/>
                <a:ea typeface="Helvetica Neue"/>
                <a:cs typeface="Helvetica Neue"/>
                <a:sym typeface="Helvetica Neue"/>
              </a:rPr>
              <a:t>Optimizando el proyecto final - </a:t>
            </a:r>
            <a:r>
              <a:rPr b="1" lang="es" sz="1700">
                <a:solidFill>
                  <a:srgbClr val="9E9E9E"/>
                </a:solidFill>
                <a:latin typeface="Helvetica Neue"/>
                <a:ea typeface="Helvetica Neue"/>
                <a:cs typeface="Helvetica Neue"/>
                <a:sym typeface="Helvetica Neue"/>
              </a:rPr>
              <a:t>HOY</a:t>
            </a:r>
            <a:endParaRPr b="1" sz="1700">
              <a:solidFill>
                <a:srgbClr val="9E9E9E"/>
              </a:solidFill>
              <a:latin typeface="Helvetica Neue"/>
              <a:ea typeface="Helvetica Neue"/>
              <a:cs typeface="Helvetica Neue"/>
              <a:sym typeface="Helvetica Neue"/>
            </a:endParaRPr>
          </a:p>
          <a:p>
            <a:pPr indent="-336550" lvl="0" marL="457200" rtl="0" algn="l">
              <a:lnSpc>
                <a:spcPct val="150000"/>
              </a:lnSpc>
              <a:spcBef>
                <a:spcPts val="0"/>
              </a:spcBef>
              <a:spcAft>
                <a:spcPts val="0"/>
              </a:spcAft>
              <a:buClr>
                <a:srgbClr val="D4D4D4"/>
              </a:buClr>
              <a:buSzPts val="1700"/>
              <a:buFont typeface="Helvetica Neue Light"/>
              <a:buChar char="●"/>
            </a:pPr>
            <a:r>
              <a:rPr lang="es" sz="1700">
                <a:solidFill>
                  <a:srgbClr val="D4D4D4"/>
                </a:solidFill>
                <a:latin typeface="Helvetica Neue Light"/>
                <a:ea typeface="Helvetica Neue Light"/>
                <a:cs typeface="Helvetica Neue Light"/>
                <a:sym typeface="Helvetica Neue Light"/>
              </a:rPr>
              <a:t>Librerías</a:t>
            </a:r>
            <a:endParaRPr sz="1700">
              <a:solidFill>
                <a:srgbClr val="D4D4D4"/>
              </a:solidFill>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rgbClr val="D4D4D4"/>
              </a:buClr>
              <a:buSzPts val="1700"/>
              <a:buFont typeface="Helvetica Neue Light"/>
              <a:buChar char="●"/>
            </a:pPr>
            <a:r>
              <a:rPr lang="es" sz="1700">
                <a:solidFill>
                  <a:srgbClr val="D4D4D4"/>
                </a:solidFill>
                <a:latin typeface="Helvetica Neue Light"/>
                <a:ea typeface="Helvetica Neue Light"/>
                <a:cs typeface="Helvetica Neue Light"/>
                <a:sym typeface="Helvetica Neue Light"/>
              </a:rPr>
              <a:t>AJAX &amp; Fetch</a:t>
            </a:r>
            <a:endParaRPr sz="1700">
              <a:solidFill>
                <a:srgbClr val="D4D4D4"/>
              </a:solidFill>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rgbClr val="D4D4D4"/>
              </a:buClr>
              <a:buSzPts val="1700"/>
              <a:buFont typeface="Helvetica Neue Light"/>
              <a:buChar char="●"/>
            </a:pPr>
            <a:r>
              <a:rPr lang="es" sz="1700">
                <a:solidFill>
                  <a:srgbClr val="D4D4D4"/>
                </a:solidFill>
                <a:latin typeface="Helvetica Neue Light"/>
                <a:ea typeface="Helvetica Neue Light"/>
                <a:cs typeface="Helvetica Neue Light"/>
                <a:sym typeface="Helvetica Neue Light"/>
              </a:rPr>
              <a:t>Frameworks + Node.JS</a:t>
            </a:r>
            <a:endParaRPr sz="1700">
              <a:solidFill>
                <a:srgbClr val="D4D4D4"/>
              </a:solidFill>
              <a:latin typeface="Helvetica Neue Light"/>
              <a:ea typeface="Helvetica Neue Light"/>
              <a:cs typeface="Helvetica Neue Light"/>
              <a:sym typeface="Helvetica Neue Light"/>
            </a:endParaRPr>
          </a:p>
        </p:txBody>
      </p:sp>
      <p:pic>
        <p:nvPicPr>
          <p:cNvPr id="723" name="Google Shape;723;p106"/>
          <p:cNvPicPr preferRelativeResize="0"/>
          <p:nvPr/>
        </p:nvPicPr>
        <p:blipFill>
          <a:blip r:embed="rId3">
            <a:alphaModFix/>
          </a:blip>
          <a:stretch>
            <a:fillRect/>
          </a:stretch>
        </p:blipFill>
        <p:spPr>
          <a:xfrm>
            <a:off x="5840001" y="2473052"/>
            <a:ext cx="294750" cy="294750"/>
          </a:xfrm>
          <a:prstGeom prst="rect">
            <a:avLst/>
          </a:prstGeom>
          <a:noFill/>
          <a:ln>
            <a:noFill/>
          </a:ln>
        </p:spPr>
      </p:pic>
      <p:pic>
        <p:nvPicPr>
          <p:cNvPr id="724" name="Google Shape;724;p106"/>
          <p:cNvPicPr preferRelativeResize="0"/>
          <p:nvPr/>
        </p:nvPicPr>
        <p:blipFill>
          <a:blip r:embed="rId3">
            <a:alphaModFix/>
          </a:blip>
          <a:stretch>
            <a:fillRect/>
          </a:stretch>
        </p:blipFill>
        <p:spPr>
          <a:xfrm>
            <a:off x="6332851" y="2826027"/>
            <a:ext cx="294750" cy="294750"/>
          </a:xfrm>
          <a:prstGeom prst="rect">
            <a:avLst/>
          </a:prstGeom>
          <a:noFill/>
          <a:ln>
            <a:noFill/>
          </a:ln>
        </p:spPr>
      </p:pic>
      <p:pic>
        <p:nvPicPr>
          <p:cNvPr id="725" name="Google Shape;725;p106"/>
          <p:cNvPicPr preferRelativeResize="0"/>
          <p:nvPr/>
        </p:nvPicPr>
        <p:blipFill>
          <a:blip r:embed="rId3">
            <a:alphaModFix/>
          </a:blip>
          <a:stretch>
            <a:fillRect/>
          </a:stretch>
        </p:blipFill>
        <p:spPr>
          <a:xfrm>
            <a:off x="7275651" y="3209477"/>
            <a:ext cx="294750" cy="294750"/>
          </a:xfrm>
          <a:prstGeom prst="rect">
            <a:avLst/>
          </a:prstGeom>
          <a:noFill/>
          <a:ln>
            <a:noFill/>
          </a:ln>
        </p:spPr>
      </p:pic>
      <p:pic>
        <p:nvPicPr>
          <p:cNvPr id="726" name="Google Shape;726;p106"/>
          <p:cNvPicPr preferRelativeResize="0"/>
          <p:nvPr/>
        </p:nvPicPr>
        <p:blipFill>
          <a:blip r:embed="rId4">
            <a:alphaModFix/>
          </a:blip>
          <a:stretch>
            <a:fillRect/>
          </a:stretch>
        </p:blipFill>
        <p:spPr>
          <a:xfrm>
            <a:off x="480700" y="1750976"/>
            <a:ext cx="3637775" cy="27283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0" name="Shape 730"/>
        <p:cNvGrpSpPr/>
        <p:nvPr/>
      </p:nvGrpSpPr>
      <p:grpSpPr>
        <a:xfrm>
          <a:off x="0" y="0"/>
          <a:ext cx="0" cy="0"/>
          <a:chOff x="0" y="0"/>
          <a:chExt cx="0" cy="0"/>
        </a:xfrm>
      </p:grpSpPr>
      <p:sp>
        <p:nvSpPr>
          <p:cNvPr id="731" name="Google Shape;731;p107"/>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732" name="Google Shape;732;p107"/>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6" name="Shape 736"/>
        <p:cNvGrpSpPr/>
        <p:nvPr/>
      </p:nvGrpSpPr>
      <p:grpSpPr>
        <a:xfrm>
          <a:off x="0" y="0"/>
          <a:ext cx="0" cy="0"/>
          <a:chOff x="0" y="0"/>
          <a:chExt cx="0" cy="0"/>
        </a:xfrm>
      </p:grpSpPr>
      <p:sp>
        <p:nvSpPr>
          <p:cNvPr id="737" name="Google Shape;737;p108"/>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738" name="Google Shape;738;p108"/>
          <p:cNvSpPr txBox="1"/>
          <p:nvPr/>
        </p:nvSpPr>
        <p:spPr>
          <a:xfrm>
            <a:off x="1179450" y="2623175"/>
            <a:ext cx="6785100" cy="40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Operadores y condicionales avanzados</a:t>
            </a:r>
            <a:endParaRPr sz="2200">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Desestructuración</a:t>
            </a:r>
            <a:endParaRPr sz="2200">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Spread</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2" name="Shape 742"/>
        <p:cNvGrpSpPr/>
        <p:nvPr/>
      </p:nvGrpSpPr>
      <p:grpSpPr>
        <a:xfrm>
          <a:off x="0" y="0"/>
          <a:ext cx="0" cy="0"/>
          <a:chOff x="0" y="0"/>
          <a:chExt cx="0" cy="0"/>
        </a:xfrm>
      </p:grpSpPr>
      <p:sp>
        <p:nvSpPr>
          <p:cNvPr id="743" name="Google Shape;743;p109"/>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744" name="Google Shape;744;p109"/>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48" name="Shape 748"/>
        <p:cNvGrpSpPr/>
        <p:nvPr/>
      </p:nvGrpSpPr>
      <p:grpSpPr>
        <a:xfrm>
          <a:off x="0" y="0"/>
          <a:ext cx="0" cy="0"/>
          <a:chOff x="0" y="0"/>
          <a:chExt cx="0" cy="0"/>
        </a:xfrm>
      </p:grpSpPr>
      <p:sp>
        <p:nvSpPr>
          <p:cNvPr id="749" name="Google Shape;749;p11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3" name="Shape 753"/>
        <p:cNvGrpSpPr/>
        <p:nvPr/>
      </p:nvGrpSpPr>
      <p:grpSpPr>
        <a:xfrm>
          <a:off x="0" y="0"/>
          <a:ext cx="0" cy="0"/>
          <a:chOff x="0" y="0"/>
          <a:chExt cx="0" cy="0"/>
        </a:xfrm>
      </p:grpSpPr>
      <p:sp>
        <p:nvSpPr>
          <p:cNvPr id="754" name="Google Shape;754;p111"/>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
        <p:nvSpPr>
          <p:cNvPr id="755" name="Google Shape;755;p111"/>
          <p:cNvSpPr txBox="1"/>
          <p:nvPr/>
        </p:nvSpPr>
        <p:spPr>
          <a:xfrm>
            <a:off x="2054250" y="1640238"/>
            <a:ext cx="5035500" cy="12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¡GRACIAS POR ESTUDIAR CON NOSOTROS!</a:t>
            </a:r>
            <a:endParaRPr i="1" sz="3600">
              <a:solidFill>
                <a:srgbClr val="121212"/>
              </a:solidFill>
              <a:latin typeface="Anton"/>
              <a:ea typeface="Anton"/>
              <a:cs typeface="Anton"/>
              <a:sym typeface="Anton"/>
            </a:endParaRPr>
          </a:p>
        </p:txBody>
      </p:sp>
      <p:pic>
        <p:nvPicPr>
          <p:cNvPr id="756" name="Google Shape;756;p111"/>
          <p:cNvPicPr preferRelativeResize="0"/>
          <p:nvPr/>
        </p:nvPicPr>
        <p:blipFill>
          <a:blip r:embed="rId4">
            <a:alphaModFix/>
          </a:blip>
          <a:stretch>
            <a:fillRect/>
          </a:stretch>
        </p:blipFill>
        <p:spPr>
          <a:xfrm>
            <a:off x="3598375" y="515200"/>
            <a:ext cx="1718075" cy="399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99" name="Shape 199"/>
        <p:cNvGrpSpPr/>
        <p:nvPr/>
      </p:nvGrpSpPr>
      <p:grpSpPr>
        <a:xfrm>
          <a:off x="0" y="0"/>
          <a:ext cx="0" cy="0"/>
          <a:chOff x="0" y="0"/>
          <a:chExt cx="0" cy="0"/>
        </a:xfrm>
      </p:grpSpPr>
      <p:sp>
        <p:nvSpPr>
          <p:cNvPr id="200" name="Google Shape;200;p35"/>
          <p:cNvSpPr txBox="1"/>
          <p:nvPr/>
        </p:nvSpPr>
        <p:spPr>
          <a:xfrm>
            <a:off x="959850" y="72975"/>
            <a:ext cx="7224300" cy="132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REPASO</a:t>
            </a:r>
            <a:endParaRPr i="1" sz="3600">
              <a:latin typeface="Anton"/>
              <a:ea typeface="Anton"/>
              <a:cs typeface="Anton"/>
              <a:sym typeface="Anton"/>
            </a:endParaRPr>
          </a:p>
        </p:txBody>
      </p:sp>
      <p:sp>
        <p:nvSpPr>
          <p:cNvPr id="201" name="Google Shape;201;p35"/>
          <p:cNvSpPr txBox="1"/>
          <p:nvPr/>
        </p:nvSpPr>
        <p:spPr>
          <a:xfrm>
            <a:off x="664075" y="3817800"/>
            <a:ext cx="7977000" cy="132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200">
                <a:latin typeface="Helvetica Neue Light"/>
                <a:ea typeface="Helvetica Neue Light"/>
                <a:cs typeface="Helvetica Neue Light"/>
                <a:sym typeface="Helvetica Neue Light"/>
              </a:rPr>
              <a:t>¿Qué les pareció el WORKSHOP de la </a:t>
            </a:r>
            <a:r>
              <a:rPr lang="es" sz="2200">
                <a:latin typeface="Helvetica Neue Light"/>
                <a:ea typeface="Helvetica Neue Light"/>
                <a:cs typeface="Helvetica Neue Light"/>
                <a:sym typeface="Helvetica Neue Light"/>
              </a:rPr>
              <a:t>clase</a:t>
            </a:r>
            <a:r>
              <a:rPr lang="es" sz="2200">
                <a:latin typeface="Helvetica Neue Light"/>
                <a:ea typeface="Helvetica Neue Light"/>
                <a:cs typeface="Helvetica Neue Light"/>
                <a:sym typeface="Helvetica Neue Light"/>
              </a:rPr>
              <a:t> anterior? </a:t>
            </a:r>
            <a:endParaRPr sz="2200">
              <a:latin typeface="Helvetica Neue Light"/>
              <a:ea typeface="Helvetica Neue Light"/>
              <a:cs typeface="Helvetica Neue Light"/>
              <a:sym typeface="Helvetica Neue Light"/>
            </a:endParaRPr>
          </a:p>
          <a:p>
            <a:pPr indent="0" lvl="0" marL="0" rtl="0" algn="ctr">
              <a:spcBef>
                <a:spcPts val="0"/>
              </a:spcBef>
              <a:spcAft>
                <a:spcPts val="0"/>
              </a:spcAft>
              <a:buNone/>
            </a:pPr>
            <a:r>
              <a:rPr lang="es" sz="2200">
                <a:latin typeface="Helvetica Neue Light"/>
                <a:ea typeface="Helvetica Neue Light"/>
                <a:cs typeface="Helvetica Neue Light"/>
                <a:sym typeface="Helvetica Neue Light"/>
              </a:rPr>
              <a:t>¿Les sirvió? ¿Si? ¿No? </a:t>
            </a:r>
            <a:br>
              <a:rPr lang="es" sz="2200">
                <a:latin typeface="Helvetica Neue Light"/>
                <a:ea typeface="Helvetica Neue Light"/>
                <a:cs typeface="Helvetica Neue Light"/>
                <a:sym typeface="Helvetica Neue Light"/>
              </a:rPr>
            </a:br>
            <a:r>
              <a:rPr lang="es" sz="2200">
                <a:latin typeface="Helvetica Neue Light"/>
                <a:ea typeface="Helvetica Neue Light"/>
                <a:cs typeface="Helvetica Neue Light"/>
                <a:sym typeface="Helvetica Neue Light"/>
              </a:rPr>
              <a:t>¿Le agregarían algo?</a:t>
            </a:r>
            <a:br>
              <a:rPr lang="es"/>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02" name="Google Shape;202;p35"/>
          <p:cNvPicPr preferRelativeResize="0"/>
          <p:nvPr/>
        </p:nvPicPr>
        <p:blipFill>
          <a:blip r:embed="rId3">
            <a:alphaModFix/>
          </a:blip>
          <a:stretch>
            <a:fillRect/>
          </a:stretch>
        </p:blipFill>
        <p:spPr>
          <a:xfrm>
            <a:off x="2851400" y="1084450"/>
            <a:ext cx="3333750" cy="257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